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7"/>
  </p:notesMasterIdLst>
  <p:sldIdLst>
    <p:sldId id="256" r:id="rId2"/>
    <p:sldId id="257" r:id="rId3"/>
    <p:sldId id="265" r:id="rId4"/>
    <p:sldId id="258" r:id="rId5"/>
    <p:sldId id="260" r:id="rId6"/>
    <p:sldId id="261" r:id="rId7"/>
    <p:sldId id="262" r:id="rId8"/>
    <p:sldId id="263" r:id="rId9"/>
    <p:sldId id="293" r:id="rId10"/>
    <p:sldId id="266" r:id="rId11"/>
    <p:sldId id="268" r:id="rId12"/>
    <p:sldId id="284" r:id="rId13"/>
    <p:sldId id="283" r:id="rId14"/>
    <p:sldId id="269" r:id="rId15"/>
    <p:sldId id="294" r:id="rId16"/>
    <p:sldId id="292" r:id="rId17"/>
    <p:sldId id="280" r:id="rId18"/>
    <p:sldId id="281" r:id="rId19"/>
    <p:sldId id="295" r:id="rId20"/>
    <p:sldId id="296" r:id="rId21"/>
    <p:sldId id="271" r:id="rId22"/>
    <p:sldId id="277" r:id="rId23"/>
    <p:sldId id="290" r:id="rId24"/>
    <p:sldId id="291" r:id="rId25"/>
    <p:sldId id="275" r:id="rId26"/>
    <p:sldId id="276" r:id="rId27"/>
    <p:sldId id="278" r:id="rId28"/>
    <p:sldId id="279" r:id="rId29"/>
    <p:sldId id="289" r:id="rId30"/>
    <p:sldId id="267" r:id="rId31"/>
    <p:sldId id="285" r:id="rId32"/>
    <p:sldId id="286" r:id="rId33"/>
    <p:sldId id="287" r:id="rId34"/>
    <p:sldId id="288" r:id="rId35"/>
    <p:sldId id="259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9D3"/>
    <a:srgbClr val="FBD0CB"/>
    <a:srgbClr val="F7A4A4"/>
    <a:srgbClr val="FC6B6E"/>
    <a:srgbClr val="F8917E"/>
    <a:srgbClr val="FE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60"/>
    <p:restoredTop sz="94595"/>
  </p:normalViewPr>
  <p:slideViewPr>
    <p:cSldViewPr snapToGrid="0" snapToObjects="1">
      <p:cViewPr varScale="1">
        <p:scale>
          <a:sx n="98" d="100"/>
          <a:sy n="98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46098-2E73-214B-A202-ED690FF3CB48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249F71CF-A577-DF41-93D8-1CC4A13192A9}">
      <dgm:prSet phldrT="[Text]" custT="1"/>
      <dgm:spPr/>
      <dgm:t>
        <a:bodyPr/>
        <a:lstStyle/>
        <a:p>
          <a:r>
            <a:rPr lang="en-CA" sz="2800" b="1" noProof="0" dirty="0"/>
            <a:t>Model Verification</a:t>
          </a:r>
        </a:p>
      </dgm:t>
    </dgm:pt>
    <dgm:pt modelId="{98C32D10-A076-3D40-AED1-3B119684C3A3}" type="par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EFC6008-5EAD-5749-8045-0070AA21B54A}" type="sib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5CB590C-EECF-8541-8FCF-69A1FB679851}">
      <dgm:prSet phldrT="[Text]" custT="1"/>
      <dgm:spPr/>
      <dgm:t>
        <a:bodyPr/>
        <a:lstStyle/>
        <a:p>
          <a:r>
            <a:rPr lang="en-CA" sz="2800" b="1" noProof="0" dirty="0"/>
            <a:t>Model Improvement</a:t>
          </a:r>
        </a:p>
      </dgm:t>
    </dgm:pt>
    <dgm:pt modelId="{AB45B404-B93E-3D41-A1DF-984E2BDB018C}" type="par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D4A14FEF-F812-4446-AE62-AAFAD1220721}" type="sib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99490840-898C-4847-B63A-2A7BBE463638}">
      <dgm:prSet phldrT="[Text]" custT="1"/>
      <dgm:spPr/>
      <dgm:t>
        <a:bodyPr/>
        <a:lstStyle/>
        <a:p>
          <a:r>
            <a:rPr lang="en-CA" sz="2800" b="1" noProof="0" dirty="0"/>
            <a:t>Learning from the explanation </a:t>
          </a:r>
        </a:p>
      </dgm:t>
    </dgm:pt>
    <dgm:pt modelId="{6436FED2-ABBB-624F-A143-0008C624104C}" type="par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532F97C0-ACC8-E84D-A9F6-7D40D608B8D1}" type="sib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61588FE7-98D8-AD44-AE6F-FA6E271D0233}">
      <dgm:prSet phldrT="[Text]" custT="1"/>
      <dgm:spPr/>
      <dgm:t>
        <a:bodyPr/>
        <a:lstStyle/>
        <a:p>
          <a:r>
            <a:rPr lang="en-CA" sz="2800" b="1" noProof="0" dirty="0"/>
            <a:t>Compliance with the law</a:t>
          </a:r>
        </a:p>
      </dgm:t>
    </dgm:pt>
    <dgm:pt modelId="{38859A63-2848-A644-B1DC-E9CB552DF549}" type="par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96F7C150-A949-D84D-A56B-236132FD019F}" type="sib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654A668C-FB0D-7440-96DF-ED1BDB8825BC}">
      <dgm:prSet phldrT="[Text]" custT="1"/>
      <dgm:spPr/>
      <dgm:t>
        <a:bodyPr/>
        <a:lstStyle/>
        <a:p>
          <a:r>
            <a:rPr lang="en-CA" sz="1800" b="1" noProof="0" dirty="0"/>
            <a:t>Is the model using the right feature to make its decisions?</a:t>
          </a:r>
        </a:p>
      </dgm:t>
    </dgm:pt>
    <dgm:pt modelId="{C226B343-816B-AD46-8F43-5CB6121F2F49}" type="par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D9EED997-1198-B84D-9E83-B69D940CFBAE}" type="sib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51F59503-F801-5B45-A77B-EDB7588C3614}">
      <dgm:prSet phldrT="[Text]" custT="1"/>
      <dgm:spPr/>
      <dgm:t>
        <a:bodyPr/>
        <a:lstStyle/>
        <a:p>
          <a:r>
            <a:rPr lang="en-CA" sz="1800" b="1" noProof="0" dirty="0"/>
            <a:t>How to improve its generalization and fairness?</a:t>
          </a:r>
        </a:p>
      </dgm:t>
    </dgm:pt>
    <dgm:pt modelId="{326B9310-B354-F042-9EF8-9D4720D0ED2B}" type="par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0F0FC944-609A-B94C-B7DF-36745A70576E}" type="sib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76C03428-8F8A-E74C-9B26-744E9D91D375}">
      <dgm:prSet phldrT="[Text]" custT="1"/>
      <dgm:spPr/>
      <dgm:t>
        <a:bodyPr/>
        <a:lstStyle/>
        <a:p>
          <a:r>
            <a:rPr lang="en-CA" sz="1800" b="1" noProof="0" dirty="0"/>
            <a:t>Can we use the model to improve in real life behaviour?</a:t>
          </a:r>
        </a:p>
      </dgm:t>
    </dgm:pt>
    <dgm:pt modelId="{F22DDFE3-5BD5-3048-89A1-7187F70A02EE}" type="par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E118D2E9-79F2-1849-A8CD-24F92237ECC4}" type="sib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A657D054-6E22-5440-B3F1-CBFDEE1AAA3A}">
      <dgm:prSet phldrT="[Text]" custT="1"/>
      <dgm:spPr/>
      <dgm:t>
        <a:bodyPr/>
        <a:lstStyle/>
        <a:p>
          <a:r>
            <a:rPr lang="en-CA" sz="1800" b="1" noProof="0" dirty="0"/>
            <a:t>Is the model complaint with our societal values? </a:t>
          </a:r>
        </a:p>
      </dgm:t>
    </dgm:pt>
    <dgm:pt modelId="{A759C5AE-43E7-7D4C-862E-1E1CF462E80A}" type="par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A3E4FC37-7B37-B14D-BB68-90C6DAA7253B}" type="sib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6C7B659C-8507-3043-B0C2-08A1A1E8F2B0}">
      <dgm:prSet phldrT="[Text]" custT="1"/>
      <dgm:spPr/>
      <dgm:t>
        <a:bodyPr/>
        <a:lstStyle/>
        <a:p>
          <a:r>
            <a:rPr lang="en-CA" sz="1800" b="1" noProof="0" dirty="0"/>
            <a:t>Are these decisions fair e.g. not biased? </a:t>
          </a:r>
        </a:p>
      </dgm:t>
    </dgm:pt>
    <dgm:pt modelId="{AA45262A-4B53-BC40-BB02-5D2490319A77}" type="parTrans" cxnId="{E3156EAD-A432-7646-AA7E-960B68DD569A}">
      <dgm:prSet/>
      <dgm:spPr/>
    </dgm:pt>
    <dgm:pt modelId="{E33B6A5F-58E6-F24D-A0BB-E9B756C053DC}" type="sibTrans" cxnId="{E3156EAD-A432-7646-AA7E-960B68DD569A}">
      <dgm:prSet/>
      <dgm:spPr/>
    </dgm:pt>
    <dgm:pt modelId="{15BE39C7-C5DD-5E42-A9B5-78C631743AE6}" type="pres">
      <dgm:prSet presAssocID="{D0146098-2E73-214B-A202-ED690FF3CB48}" presName="linear" presStyleCnt="0">
        <dgm:presLayoutVars>
          <dgm:dir/>
          <dgm:animLvl val="lvl"/>
          <dgm:resizeHandles val="exact"/>
        </dgm:presLayoutVars>
      </dgm:prSet>
      <dgm:spPr/>
    </dgm:pt>
    <dgm:pt modelId="{5F6F06AD-51F7-0146-A69A-25EE0E6EE504}" type="pres">
      <dgm:prSet presAssocID="{249F71CF-A577-DF41-93D8-1CC4A13192A9}" presName="parentLin" presStyleCnt="0"/>
      <dgm:spPr/>
    </dgm:pt>
    <dgm:pt modelId="{1D9E1AC2-D2EC-C045-9145-60FE0871B788}" type="pres">
      <dgm:prSet presAssocID="{249F71CF-A577-DF41-93D8-1CC4A13192A9}" presName="parentLeftMargin" presStyleLbl="node1" presStyleIdx="0" presStyleCnt="4"/>
      <dgm:spPr/>
    </dgm:pt>
    <dgm:pt modelId="{26DD7EC1-274D-844E-AF10-FC61597D66D1}" type="pres">
      <dgm:prSet presAssocID="{249F71CF-A577-DF41-93D8-1CC4A13192A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4FF75F-A566-594C-8DCC-0C936FB062A6}" type="pres">
      <dgm:prSet presAssocID="{249F71CF-A577-DF41-93D8-1CC4A13192A9}" presName="negativeSpace" presStyleCnt="0"/>
      <dgm:spPr/>
    </dgm:pt>
    <dgm:pt modelId="{90976B68-8CC2-E04F-B761-EC15341A37EC}" type="pres">
      <dgm:prSet presAssocID="{249F71CF-A577-DF41-93D8-1CC4A13192A9}" presName="childText" presStyleLbl="conFgAcc1" presStyleIdx="0" presStyleCnt="4">
        <dgm:presLayoutVars>
          <dgm:bulletEnabled val="1"/>
        </dgm:presLayoutVars>
      </dgm:prSet>
      <dgm:spPr/>
    </dgm:pt>
    <dgm:pt modelId="{D4C8B640-3807-0D46-A9E2-5B99092C8545}" type="pres">
      <dgm:prSet presAssocID="{9EFC6008-5EAD-5749-8045-0070AA21B54A}" presName="spaceBetweenRectangles" presStyleCnt="0"/>
      <dgm:spPr/>
    </dgm:pt>
    <dgm:pt modelId="{DF2E4401-D5E5-E64E-A001-CB2445A8C7BE}" type="pres">
      <dgm:prSet presAssocID="{95CB590C-EECF-8541-8FCF-69A1FB679851}" presName="parentLin" presStyleCnt="0"/>
      <dgm:spPr/>
    </dgm:pt>
    <dgm:pt modelId="{207AC412-CB44-1743-8C40-453D35CBA757}" type="pres">
      <dgm:prSet presAssocID="{95CB590C-EECF-8541-8FCF-69A1FB679851}" presName="parentLeftMargin" presStyleLbl="node1" presStyleIdx="0" presStyleCnt="4"/>
      <dgm:spPr/>
    </dgm:pt>
    <dgm:pt modelId="{307A725C-CBF0-4B47-A2DB-66DD5AE0F8CA}" type="pres">
      <dgm:prSet presAssocID="{95CB590C-EECF-8541-8FCF-69A1FB6798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A44211-F98B-0D45-8187-52CF9FB78066}" type="pres">
      <dgm:prSet presAssocID="{95CB590C-EECF-8541-8FCF-69A1FB679851}" presName="negativeSpace" presStyleCnt="0"/>
      <dgm:spPr/>
    </dgm:pt>
    <dgm:pt modelId="{17D972D9-6CBD-414B-A32F-3D792247CA6C}" type="pres">
      <dgm:prSet presAssocID="{95CB590C-EECF-8541-8FCF-69A1FB679851}" presName="childText" presStyleLbl="conFgAcc1" presStyleIdx="1" presStyleCnt="4">
        <dgm:presLayoutVars>
          <dgm:bulletEnabled val="1"/>
        </dgm:presLayoutVars>
      </dgm:prSet>
      <dgm:spPr/>
    </dgm:pt>
    <dgm:pt modelId="{B7A2B2E5-25CD-1240-B52E-482477A89639}" type="pres">
      <dgm:prSet presAssocID="{D4A14FEF-F812-4446-AE62-AAFAD1220721}" presName="spaceBetweenRectangles" presStyleCnt="0"/>
      <dgm:spPr/>
    </dgm:pt>
    <dgm:pt modelId="{C6443F87-212A-DC4E-BD48-E042B53E4F29}" type="pres">
      <dgm:prSet presAssocID="{99490840-898C-4847-B63A-2A7BBE463638}" presName="parentLin" presStyleCnt="0"/>
      <dgm:spPr/>
    </dgm:pt>
    <dgm:pt modelId="{F2F48AD8-C716-2048-AFCE-57806EB717E0}" type="pres">
      <dgm:prSet presAssocID="{99490840-898C-4847-B63A-2A7BBE463638}" presName="parentLeftMargin" presStyleLbl="node1" presStyleIdx="1" presStyleCnt="4"/>
      <dgm:spPr/>
    </dgm:pt>
    <dgm:pt modelId="{748B3630-4D77-2D40-A0CA-B42E9CF239FE}" type="pres">
      <dgm:prSet presAssocID="{99490840-898C-4847-B63A-2A7BBE46363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18418F-E709-A74F-A745-5512D84C7A77}" type="pres">
      <dgm:prSet presAssocID="{99490840-898C-4847-B63A-2A7BBE463638}" presName="negativeSpace" presStyleCnt="0"/>
      <dgm:spPr/>
    </dgm:pt>
    <dgm:pt modelId="{57DC0D4B-1172-C040-9C5C-D8FA44A3D986}" type="pres">
      <dgm:prSet presAssocID="{99490840-898C-4847-B63A-2A7BBE463638}" presName="childText" presStyleLbl="conFgAcc1" presStyleIdx="2" presStyleCnt="4">
        <dgm:presLayoutVars>
          <dgm:bulletEnabled val="1"/>
        </dgm:presLayoutVars>
      </dgm:prSet>
      <dgm:spPr/>
    </dgm:pt>
    <dgm:pt modelId="{02FC360C-B3C6-C54C-BFBB-942690E3E7AE}" type="pres">
      <dgm:prSet presAssocID="{532F97C0-ACC8-E84D-A9F6-7D40D608B8D1}" presName="spaceBetweenRectangles" presStyleCnt="0"/>
      <dgm:spPr/>
    </dgm:pt>
    <dgm:pt modelId="{E1AF6740-6D78-1C47-8579-8B9D9E9D4EEA}" type="pres">
      <dgm:prSet presAssocID="{61588FE7-98D8-AD44-AE6F-FA6E271D0233}" presName="parentLin" presStyleCnt="0"/>
      <dgm:spPr/>
    </dgm:pt>
    <dgm:pt modelId="{ABF612AC-663C-DF4B-9822-3C0C9AADD1E6}" type="pres">
      <dgm:prSet presAssocID="{61588FE7-98D8-AD44-AE6F-FA6E271D0233}" presName="parentLeftMargin" presStyleLbl="node1" presStyleIdx="2" presStyleCnt="4"/>
      <dgm:spPr/>
    </dgm:pt>
    <dgm:pt modelId="{A5A62AE5-DD48-FB4D-8551-A9A860CA350F}" type="pres">
      <dgm:prSet presAssocID="{61588FE7-98D8-AD44-AE6F-FA6E271D023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6BC7D8F-BDD3-024F-9477-10ACFBEB6176}" type="pres">
      <dgm:prSet presAssocID="{61588FE7-98D8-AD44-AE6F-FA6E271D0233}" presName="negativeSpace" presStyleCnt="0"/>
      <dgm:spPr/>
    </dgm:pt>
    <dgm:pt modelId="{B29A46AA-7E83-B24E-837F-7473080FBB61}" type="pres">
      <dgm:prSet presAssocID="{61588FE7-98D8-AD44-AE6F-FA6E271D023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91D6C03-60A7-8E40-9DBC-8A16B9A93FA5}" type="presOf" srcId="{D0146098-2E73-214B-A202-ED690FF3CB48}" destId="{15BE39C7-C5DD-5E42-A9B5-78C631743AE6}" srcOrd="0" destOrd="0" presId="urn:microsoft.com/office/officeart/2005/8/layout/list1"/>
    <dgm:cxn modelId="{CF37301E-6FBF-B044-B94F-F98A98FF2631}" type="presOf" srcId="{249F71CF-A577-DF41-93D8-1CC4A13192A9}" destId="{1D9E1AC2-D2EC-C045-9145-60FE0871B788}" srcOrd="0" destOrd="0" presId="urn:microsoft.com/office/officeart/2005/8/layout/list1"/>
    <dgm:cxn modelId="{77491B25-6A53-C84C-BAED-7CE782543A7A}" type="presOf" srcId="{61588FE7-98D8-AD44-AE6F-FA6E271D0233}" destId="{ABF612AC-663C-DF4B-9822-3C0C9AADD1E6}" srcOrd="0" destOrd="0" presId="urn:microsoft.com/office/officeart/2005/8/layout/list1"/>
    <dgm:cxn modelId="{09FC8D2F-C957-3849-B46B-2BED1532E054}" srcId="{D0146098-2E73-214B-A202-ED690FF3CB48}" destId="{61588FE7-98D8-AD44-AE6F-FA6E271D0233}" srcOrd="3" destOrd="0" parTransId="{38859A63-2848-A644-B1DC-E9CB552DF549}" sibTransId="{96F7C150-A949-D84D-A56B-236132FD019F}"/>
    <dgm:cxn modelId="{CD94A734-2290-3747-B8B0-D12A80933046}" type="presOf" srcId="{95CB590C-EECF-8541-8FCF-69A1FB679851}" destId="{207AC412-CB44-1743-8C40-453D35CBA757}" srcOrd="0" destOrd="0" presId="urn:microsoft.com/office/officeart/2005/8/layout/list1"/>
    <dgm:cxn modelId="{6B2D154A-6775-CA4A-AD9C-731C0E7B9039}" srcId="{D0146098-2E73-214B-A202-ED690FF3CB48}" destId="{99490840-898C-4847-B63A-2A7BBE463638}" srcOrd="2" destOrd="0" parTransId="{6436FED2-ABBB-624F-A143-0008C624104C}" sibTransId="{532F97C0-ACC8-E84D-A9F6-7D40D608B8D1}"/>
    <dgm:cxn modelId="{7EA73E4E-6CDC-C644-9FEE-62E9F60BAB76}" type="presOf" srcId="{95CB590C-EECF-8541-8FCF-69A1FB679851}" destId="{307A725C-CBF0-4B47-A2DB-66DD5AE0F8CA}" srcOrd="1" destOrd="0" presId="urn:microsoft.com/office/officeart/2005/8/layout/list1"/>
    <dgm:cxn modelId="{8EAA516B-BCBB-674E-86A5-7223AA4897D4}" srcId="{D0146098-2E73-214B-A202-ED690FF3CB48}" destId="{95CB590C-EECF-8541-8FCF-69A1FB679851}" srcOrd="1" destOrd="0" parTransId="{AB45B404-B93E-3D41-A1DF-984E2BDB018C}" sibTransId="{D4A14FEF-F812-4446-AE62-AAFAD1220721}"/>
    <dgm:cxn modelId="{F23C1972-85B4-F648-BD74-C932C3D78E25}" srcId="{95CB590C-EECF-8541-8FCF-69A1FB679851}" destId="{51F59503-F801-5B45-A77B-EDB7588C3614}" srcOrd="0" destOrd="0" parTransId="{326B9310-B354-F042-9EF8-9D4720D0ED2B}" sibTransId="{0F0FC944-609A-B94C-B7DF-36745A70576E}"/>
    <dgm:cxn modelId="{589A9F7D-69A6-B648-A283-FB77D4883692}" type="presOf" srcId="{99490840-898C-4847-B63A-2A7BBE463638}" destId="{F2F48AD8-C716-2048-AFCE-57806EB717E0}" srcOrd="0" destOrd="0" presId="urn:microsoft.com/office/officeart/2005/8/layout/list1"/>
    <dgm:cxn modelId="{A0711388-D0EE-114D-B4EA-A84B5F5F8C9D}" type="presOf" srcId="{61588FE7-98D8-AD44-AE6F-FA6E271D0233}" destId="{A5A62AE5-DD48-FB4D-8551-A9A860CA350F}" srcOrd="1" destOrd="0" presId="urn:microsoft.com/office/officeart/2005/8/layout/list1"/>
    <dgm:cxn modelId="{35A2FF8B-4EA2-4147-BCFA-7B11137EEFD4}" srcId="{99490840-898C-4847-B63A-2A7BBE463638}" destId="{76C03428-8F8A-E74C-9B26-744E9D91D375}" srcOrd="0" destOrd="0" parTransId="{F22DDFE3-5BD5-3048-89A1-7187F70A02EE}" sibTransId="{E118D2E9-79F2-1849-A8CD-24F92237ECC4}"/>
    <dgm:cxn modelId="{3D0DC09A-0003-7E44-A180-3474C983CB20}" type="presOf" srcId="{A657D054-6E22-5440-B3F1-CBFDEE1AAA3A}" destId="{B29A46AA-7E83-B24E-837F-7473080FBB61}" srcOrd="0" destOrd="0" presId="urn:microsoft.com/office/officeart/2005/8/layout/list1"/>
    <dgm:cxn modelId="{1FDA4DA5-53CF-9148-BDF6-37ED317D34A5}" srcId="{D0146098-2E73-214B-A202-ED690FF3CB48}" destId="{249F71CF-A577-DF41-93D8-1CC4A13192A9}" srcOrd="0" destOrd="0" parTransId="{98C32D10-A076-3D40-AED1-3B119684C3A3}" sibTransId="{9EFC6008-5EAD-5749-8045-0070AA21B54A}"/>
    <dgm:cxn modelId="{E3156EAD-A432-7646-AA7E-960B68DD569A}" srcId="{249F71CF-A577-DF41-93D8-1CC4A13192A9}" destId="{6C7B659C-8507-3043-B0C2-08A1A1E8F2B0}" srcOrd="1" destOrd="0" parTransId="{AA45262A-4B53-BC40-BB02-5D2490319A77}" sibTransId="{E33B6A5F-58E6-F24D-A0BB-E9B756C053DC}"/>
    <dgm:cxn modelId="{7974CAAD-A7D6-594F-8009-021B6A5BE884}" type="presOf" srcId="{6C7B659C-8507-3043-B0C2-08A1A1E8F2B0}" destId="{90976B68-8CC2-E04F-B761-EC15341A37EC}" srcOrd="0" destOrd="1" presId="urn:microsoft.com/office/officeart/2005/8/layout/list1"/>
    <dgm:cxn modelId="{033EEAB9-0725-364B-B51A-E63FA55E8577}" srcId="{249F71CF-A577-DF41-93D8-1CC4A13192A9}" destId="{654A668C-FB0D-7440-96DF-ED1BDB8825BC}" srcOrd="0" destOrd="0" parTransId="{C226B343-816B-AD46-8F43-5CB6121F2F49}" sibTransId="{D9EED997-1198-B84D-9E83-B69D940CFBAE}"/>
    <dgm:cxn modelId="{21A0C9BA-2B54-5A46-B496-80ED2E08E577}" type="presOf" srcId="{249F71CF-A577-DF41-93D8-1CC4A13192A9}" destId="{26DD7EC1-274D-844E-AF10-FC61597D66D1}" srcOrd="1" destOrd="0" presId="urn:microsoft.com/office/officeart/2005/8/layout/list1"/>
    <dgm:cxn modelId="{6941B9E7-0CE8-1748-9E51-A893957F8685}" type="presOf" srcId="{99490840-898C-4847-B63A-2A7BBE463638}" destId="{748B3630-4D77-2D40-A0CA-B42E9CF239FE}" srcOrd="1" destOrd="0" presId="urn:microsoft.com/office/officeart/2005/8/layout/list1"/>
    <dgm:cxn modelId="{22BE50EF-3DB2-5048-A3E2-0FB6DE566770}" type="presOf" srcId="{76C03428-8F8A-E74C-9B26-744E9D91D375}" destId="{57DC0D4B-1172-C040-9C5C-D8FA44A3D986}" srcOrd="0" destOrd="0" presId="urn:microsoft.com/office/officeart/2005/8/layout/list1"/>
    <dgm:cxn modelId="{F6FFA1F6-1296-F543-B2DE-D5E72863EF20}" srcId="{61588FE7-98D8-AD44-AE6F-FA6E271D0233}" destId="{A657D054-6E22-5440-B3F1-CBFDEE1AAA3A}" srcOrd="0" destOrd="0" parTransId="{A759C5AE-43E7-7D4C-862E-1E1CF462E80A}" sibTransId="{A3E4FC37-7B37-B14D-BB68-90C6DAA7253B}"/>
    <dgm:cxn modelId="{2CD7DCF7-D1F1-1E4C-9158-CD8119090F6B}" type="presOf" srcId="{654A668C-FB0D-7440-96DF-ED1BDB8825BC}" destId="{90976B68-8CC2-E04F-B761-EC15341A37EC}" srcOrd="0" destOrd="0" presId="urn:microsoft.com/office/officeart/2005/8/layout/list1"/>
    <dgm:cxn modelId="{410E38FC-B711-164D-BBFE-238702BD1C45}" type="presOf" srcId="{51F59503-F801-5B45-A77B-EDB7588C3614}" destId="{17D972D9-6CBD-414B-A32F-3D792247CA6C}" srcOrd="0" destOrd="0" presId="urn:microsoft.com/office/officeart/2005/8/layout/list1"/>
    <dgm:cxn modelId="{E915B3FF-E42C-054C-A56E-4A9E7080AAFD}" type="presParOf" srcId="{15BE39C7-C5DD-5E42-A9B5-78C631743AE6}" destId="{5F6F06AD-51F7-0146-A69A-25EE0E6EE504}" srcOrd="0" destOrd="0" presId="urn:microsoft.com/office/officeart/2005/8/layout/list1"/>
    <dgm:cxn modelId="{B8352082-99E1-7245-BC1E-5F5CD31BBE5A}" type="presParOf" srcId="{5F6F06AD-51F7-0146-A69A-25EE0E6EE504}" destId="{1D9E1AC2-D2EC-C045-9145-60FE0871B788}" srcOrd="0" destOrd="0" presId="urn:microsoft.com/office/officeart/2005/8/layout/list1"/>
    <dgm:cxn modelId="{40D7EB25-B20E-4D46-B8C2-2BDB60CD07F1}" type="presParOf" srcId="{5F6F06AD-51F7-0146-A69A-25EE0E6EE504}" destId="{26DD7EC1-274D-844E-AF10-FC61597D66D1}" srcOrd="1" destOrd="0" presId="urn:microsoft.com/office/officeart/2005/8/layout/list1"/>
    <dgm:cxn modelId="{782F781F-4F3E-7748-A6C7-B556F1C69E8C}" type="presParOf" srcId="{15BE39C7-C5DD-5E42-A9B5-78C631743AE6}" destId="{714FF75F-A566-594C-8DCC-0C936FB062A6}" srcOrd="1" destOrd="0" presId="urn:microsoft.com/office/officeart/2005/8/layout/list1"/>
    <dgm:cxn modelId="{8F73031A-8594-CA46-9B61-36929AF29C29}" type="presParOf" srcId="{15BE39C7-C5DD-5E42-A9B5-78C631743AE6}" destId="{90976B68-8CC2-E04F-B761-EC15341A37EC}" srcOrd="2" destOrd="0" presId="urn:microsoft.com/office/officeart/2005/8/layout/list1"/>
    <dgm:cxn modelId="{8F2E1ED4-5BAB-8B4B-BA28-D92FD07DEF83}" type="presParOf" srcId="{15BE39C7-C5DD-5E42-A9B5-78C631743AE6}" destId="{D4C8B640-3807-0D46-A9E2-5B99092C8545}" srcOrd="3" destOrd="0" presId="urn:microsoft.com/office/officeart/2005/8/layout/list1"/>
    <dgm:cxn modelId="{1BBB540B-CF82-F242-BE82-B3E8AB01C8E8}" type="presParOf" srcId="{15BE39C7-C5DD-5E42-A9B5-78C631743AE6}" destId="{DF2E4401-D5E5-E64E-A001-CB2445A8C7BE}" srcOrd="4" destOrd="0" presId="urn:microsoft.com/office/officeart/2005/8/layout/list1"/>
    <dgm:cxn modelId="{6CFC1D5D-8BC8-C64D-B7C6-73A8A6F2D94F}" type="presParOf" srcId="{DF2E4401-D5E5-E64E-A001-CB2445A8C7BE}" destId="{207AC412-CB44-1743-8C40-453D35CBA757}" srcOrd="0" destOrd="0" presId="urn:microsoft.com/office/officeart/2005/8/layout/list1"/>
    <dgm:cxn modelId="{C70BF30F-3270-0F47-9012-3181C88DE990}" type="presParOf" srcId="{DF2E4401-D5E5-E64E-A001-CB2445A8C7BE}" destId="{307A725C-CBF0-4B47-A2DB-66DD5AE0F8CA}" srcOrd="1" destOrd="0" presId="urn:microsoft.com/office/officeart/2005/8/layout/list1"/>
    <dgm:cxn modelId="{E5A112D5-E6EF-4C4D-ADE6-ECE7583CE68A}" type="presParOf" srcId="{15BE39C7-C5DD-5E42-A9B5-78C631743AE6}" destId="{EBA44211-F98B-0D45-8187-52CF9FB78066}" srcOrd="5" destOrd="0" presId="urn:microsoft.com/office/officeart/2005/8/layout/list1"/>
    <dgm:cxn modelId="{5A1A0AA3-E7E7-F44B-BC59-6F1A8E700D79}" type="presParOf" srcId="{15BE39C7-C5DD-5E42-A9B5-78C631743AE6}" destId="{17D972D9-6CBD-414B-A32F-3D792247CA6C}" srcOrd="6" destOrd="0" presId="urn:microsoft.com/office/officeart/2005/8/layout/list1"/>
    <dgm:cxn modelId="{B49397E4-5563-1E48-93B7-84F4A3124E81}" type="presParOf" srcId="{15BE39C7-C5DD-5E42-A9B5-78C631743AE6}" destId="{B7A2B2E5-25CD-1240-B52E-482477A89639}" srcOrd="7" destOrd="0" presId="urn:microsoft.com/office/officeart/2005/8/layout/list1"/>
    <dgm:cxn modelId="{B818CEA0-296C-714E-A763-AE2C4A267B2A}" type="presParOf" srcId="{15BE39C7-C5DD-5E42-A9B5-78C631743AE6}" destId="{C6443F87-212A-DC4E-BD48-E042B53E4F29}" srcOrd="8" destOrd="0" presId="urn:microsoft.com/office/officeart/2005/8/layout/list1"/>
    <dgm:cxn modelId="{12AD6DB4-E887-9C4E-AF0F-4332BFE1C062}" type="presParOf" srcId="{C6443F87-212A-DC4E-BD48-E042B53E4F29}" destId="{F2F48AD8-C716-2048-AFCE-57806EB717E0}" srcOrd="0" destOrd="0" presId="urn:microsoft.com/office/officeart/2005/8/layout/list1"/>
    <dgm:cxn modelId="{8F14C2D3-C958-2949-9C85-C41D0D96BFFB}" type="presParOf" srcId="{C6443F87-212A-DC4E-BD48-E042B53E4F29}" destId="{748B3630-4D77-2D40-A0CA-B42E9CF239FE}" srcOrd="1" destOrd="0" presId="urn:microsoft.com/office/officeart/2005/8/layout/list1"/>
    <dgm:cxn modelId="{34F4F6DC-4B15-8E42-881B-AE77B2AB2F19}" type="presParOf" srcId="{15BE39C7-C5DD-5E42-A9B5-78C631743AE6}" destId="{0818418F-E709-A74F-A745-5512D84C7A77}" srcOrd="9" destOrd="0" presId="urn:microsoft.com/office/officeart/2005/8/layout/list1"/>
    <dgm:cxn modelId="{D049C462-47EF-434E-A846-68A58C1D23D3}" type="presParOf" srcId="{15BE39C7-C5DD-5E42-A9B5-78C631743AE6}" destId="{57DC0D4B-1172-C040-9C5C-D8FA44A3D986}" srcOrd="10" destOrd="0" presId="urn:microsoft.com/office/officeart/2005/8/layout/list1"/>
    <dgm:cxn modelId="{5B4A8011-0B2B-3343-9723-339BD1AF5F71}" type="presParOf" srcId="{15BE39C7-C5DD-5E42-A9B5-78C631743AE6}" destId="{02FC360C-B3C6-C54C-BFBB-942690E3E7AE}" srcOrd="11" destOrd="0" presId="urn:microsoft.com/office/officeart/2005/8/layout/list1"/>
    <dgm:cxn modelId="{4E8CDE6D-0C93-F545-87C4-2A6DA0873B96}" type="presParOf" srcId="{15BE39C7-C5DD-5E42-A9B5-78C631743AE6}" destId="{E1AF6740-6D78-1C47-8579-8B9D9E9D4EEA}" srcOrd="12" destOrd="0" presId="urn:microsoft.com/office/officeart/2005/8/layout/list1"/>
    <dgm:cxn modelId="{EF6EF306-F0F0-1946-9AA9-912421CC7FD2}" type="presParOf" srcId="{E1AF6740-6D78-1C47-8579-8B9D9E9D4EEA}" destId="{ABF612AC-663C-DF4B-9822-3C0C9AADD1E6}" srcOrd="0" destOrd="0" presId="urn:microsoft.com/office/officeart/2005/8/layout/list1"/>
    <dgm:cxn modelId="{394CE2A5-645B-334A-9767-949E2A35CC78}" type="presParOf" srcId="{E1AF6740-6D78-1C47-8579-8B9D9E9D4EEA}" destId="{A5A62AE5-DD48-FB4D-8551-A9A860CA350F}" srcOrd="1" destOrd="0" presId="urn:microsoft.com/office/officeart/2005/8/layout/list1"/>
    <dgm:cxn modelId="{7497DA46-AF79-794A-B28A-4661E5F79E76}" type="presParOf" srcId="{15BE39C7-C5DD-5E42-A9B5-78C631743AE6}" destId="{16BC7D8F-BDD3-024F-9477-10ACFBEB6176}" srcOrd="13" destOrd="0" presId="urn:microsoft.com/office/officeart/2005/8/layout/list1"/>
    <dgm:cxn modelId="{FA58E102-6527-C241-BAD9-8F2887E77B59}" type="presParOf" srcId="{15BE39C7-C5DD-5E42-A9B5-78C631743AE6}" destId="{B29A46AA-7E83-B24E-837F-7473080FBB6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Global/</a:t>
          </a:r>
          <a:r>
            <a:rPr lang="de-DE" b="0" dirty="0" err="1"/>
            <a:t>Local</a:t>
          </a:r>
          <a:r>
            <a:rPr lang="de-DE" b="0" dirty="0"/>
            <a:t> Explanation </a:t>
          </a:r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310D9C8-5B8F-D04A-B5C3-89CF7EEA31F7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6E88375-99A2-5144-9379-54C0F921901A}">
      <dgm:prSet phldrT="[Text]"/>
      <dgm:spPr/>
      <dgm:t>
        <a:bodyPr/>
        <a:lstStyle/>
        <a:p>
          <a:pPr rtl="0"/>
          <a:r>
            <a:rPr lang="en-GB" dirty="0"/>
            <a:t>Sample (DS)</a:t>
          </a:r>
        </a:p>
      </dgm:t>
    </dgm:pt>
    <dgm:pt modelId="{81F34BDC-3CDE-4745-82B6-51627B9CB6C0}" type="parTrans" cxnId="{149EB744-58EE-9A43-9E8E-E1AB5472F7D5}">
      <dgm:prSet/>
      <dgm:spPr/>
      <dgm:t>
        <a:bodyPr/>
        <a:lstStyle/>
        <a:p>
          <a:endParaRPr lang="en-GB"/>
        </a:p>
      </dgm:t>
    </dgm:pt>
    <dgm:pt modelId="{FCEC18AB-0A0E-9745-9264-DC5AB4CEA6BE}" type="sibTrans" cxnId="{149EB744-58EE-9A43-9E8E-E1AB5472F7D5}">
      <dgm:prSet/>
      <dgm:spPr/>
      <dgm:t>
        <a:bodyPr/>
        <a:lstStyle/>
        <a:p>
          <a:endParaRPr lang="en-GB"/>
        </a:p>
      </dgm:t>
    </dgm:pt>
    <dgm:pt modelId="{7A86723B-BB71-1042-85F6-299AEC8F2BE2}">
      <dgm:prSet phldrT="[Text]"/>
      <dgm:spPr/>
      <dgm:t>
        <a:bodyPr/>
        <a:lstStyle/>
        <a:p>
          <a:pPr rtl="0"/>
          <a:r>
            <a:rPr lang="en-GB" dirty="0"/>
            <a:t>Predict</a:t>
          </a:r>
        </a:p>
      </dgm:t>
    </dgm:pt>
    <dgm:pt modelId="{D5685DF8-E544-0349-AEC7-C339D678569F}" type="parTrans" cxnId="{A07BA32F-9419-ED42-AD18-D03AD986B14F}">
      <dgm:prSet/>
      <dgm:spPr/>
      <dgm:t>
        <a:bodyPr/>
        <a:lstStyle/>
        <a:p>
          <a:endParaRPr lang="en-GB"/>
        </a:p>
      </dgm:t>
    </dgm:pt>
    <dgm:pt modelId="{ADC62063-3DD2-CD4C-A8E2-28213B891696}" type="sibTrans" cxnId="{A07BA32F-9419-ED42-AD18-D03AD986B14F}">
      <dgm:prSet/>
      <dgm:spPr/>
      <dgm:t>
        <a:bodyPr/>
        <a:lstStyle/>
        <a:p>
          <a:endParaRPr lang="en-GB"/>
        </a:p>
      </dgm:t>
    </dgm:pt>
    <dgm:pt modelId="{8AB3507F-7500-FF40-A453-1C275A6F39C0}">
      <dgm:prSet phldrT="[Text]"/>
      <dgm:spPr/>
      <dgm:t>
        <a:bodyPr/>
        <a:lstStyle/>
        <a:p>
          <a:pPr rtl="0"/>
          <a:r>
            <a:rPr lang="en-GB" dirty="0"/>
            <a:t>Take out feature</a:t>
          </a:r>
        </a:p>
      </dgm:t>
    </dgm:pt>
    <dgm:pt modelId="{25B7753A-514B-9B45-9052-733C576BD2A5}" type="parTrans" cxnId="{9CA96A61-610D-F049-B2CC-04F251FC3A15}">
      <dgm:prSet/>
      <dgm:spPr/>
      <dgm:t>
        <a:bodyPr/>
        <a:lstStyle/>
        <a:p>
          <a:endParaRPr lang="en-GB"/>
        </a:p>
      </dgm:t>
    </dgm:pt>
    <dgm:pt modelId="{42EAFD47-1DB5-6A49-8FF8-27E2112B59FC}" type="sibTrans" cxnId="{9CA96A61-610D-F049-B2CC-04F251FC3A15}">
      <dgm:prSet/>
      <dgm:spPr/>
      <dgm:t>
        <a:bodyPr/>
        <a:lstStyle/>
        <a:p>
          <a:endParaRPr lang="en-GB"/>
        </a:p>
      </dgm:t>
    </dgm:pt>
    <dgm:pt modelId="{533A9CC2-BA79-384A-8161-931086F70FEC}">
      <dgm:prSet phldrT="[Text]"/>
      <dgm:spPr/>
      <dgm:t>
        <a:bodyPr/>
        <a:lstStyle/>
        <a:p>
          <a:pPr rtl="0"/>
          <a:r>
            <a:rPr lang="en-GB" dirty="0"/>
            <a:t>Predict again</a:t>
          </a:r>
        </a:p>
      </dgm:t>
    </dgm:pt>
    <dgm:pt modelId="{E7613A64-E7C8-1C4F-BB34-2F627F58CC43}" type="parTrans" cxnId="{29E820DA-52B5-3C40-9938-1C9409DD99FD}">
      <dgm:prSet/>
      <dgm:spPr/>
      <dgm:t>
        <a:bodyPr/>
        <a:lstStyle/>
        <a:p>
          <a:endParaRPr lang="en-GB"/>
        </a:p>
      </dgm:t>
    </dgm:pt>
    <dgm:pt modelId="{B7017BAF-B659-3442-B068-EB10A92143EF}" type="sibTrans" cxnId="{29E820DA-52B5-3C40-9938-1C9409DD99FD}">
      <dgm:prSet/>
      <dgm:spPr/>
      <dgm:t>
        <a:bodyPr/>
        <a:lstStyle/>
        <a:p>
          <a:endParaRPr lang="en-GB"/>
        </a:p>
      </dgm:t>
    </dgm:pt>
    <dgm:pt modelId="{03C2941A-98E6-FA49-B8EC-73D512D89272}">
      <dgm:prSet phldrT="[Text]"/>
      <dgm:spPr/>
      <dgm:t>
        <a:bodyPr/>
        <a:lstStyle/>
        <a:p>
          <a:pPr rtl="0"/>
          <a:r>
            <a:rPr lang="en-GB" dirty="0"/>
            <a:t>Compare </a:t>
          </a:r>
        </a:p>
      </dgm:t>
    </dgm:pt>
    <dgm:pt modelId="{FC1F8DEE-EB74-DC48-B559-552F3B9C80B9}" type="parTrans" cxnId="{3E0A4BF5-3E16-1B49-BC1B-03A3F086502B}">
      <dgm:prSet/>
      <dgm:spPr/>
      <dgm:t>
        <a:bodyPr/>
        <a:lstStyle/>
        <a:p>
          <a:endParaRPr lang="en-GB"/>
        </a:p>
      </dgm:t>
    </dgm:pt>
    <dgm:pt modelId="{A397B487-6995-7542-8291-0C910E427977}" type="sibTrans" cxnId="{3E0A4BF5-3E16-1B49-BC1B-03A3F086502B}">
      <dgm:prSet/>
      <dgm:spPr/>
      <dgm:t>
        <a:bodyPr/>
        <a:lstStyle/>
        <a:p>
          <a:endParaRPr lang="en-GB"/>
        </a:p>
      </dgm:t>
    </dgm:pt>
    <dgm:pt modelId="{AE3A1F06-FE4A-9249-8F0A-4D2EFD821365}" type="pres">
      <dgm:prSet presAssocID="{A310D9C8-5B8F-D04A-B5C3-89CF7EEA31F7}" presName="Name0" presStyleCnt="0">
        <dgm:presLayoutVars>
          <dgm:dir/>
          <dgm:resizeHandles val="exact"/>
        </dgm:presLayoutVars>
      </dgm:prSet>
      <dgm:spPr/>
    </dgm:pt>
    <dgm:pt modelId="{757D8AF1-44BA-C946-A492-5B4D30813413}" type="pres">
      <dgm:prSet presAssocID="{D6E88375-99A2-5144-9379-54C0F921901A}" presName="parTxOnly" presStyleLbl="node1" presStyleIdx="0" presStyleCnt="5">
        <dgm:presLayoutVars>
          <dgm:bulletEnabled val="1"/>
        </dgm:presLayoutVars>
      </dgm:prSet>
      <dgm:spPr/>
    </dgm:pt>
    <dgm:pt modelId="{2BC2869F-31D1-C845-8CC0-ED4835781CA3}" type="pres">
      <dgm:prSet presAssocID="{FCEC18AB-0A0E-9745-9264-DC5AB4CEA6BE}" presName="parSpace" presStyleCnt="0"/>
      <dgm:spPr/>
    </dgm:pt>
    <dgm:pt modelId="{35222572-8D68-9B49-A86F-237480BE4925}" type="pres">
      <dgm:prSet presAssocID="{7A86723B-BB71-1042-85F6-299AEC8F2BE2}" presName="parTxOnly" presStyleLbl="node1" presStyleIdx="1" presStyleCnt="5">
        <dgm:presLayoutVars>
          <dgm:bulletEnabled val="1"/>
        </dgm:presLayoutVars>
      </dgm:prSet>
      <dgm:spPr/>
    </dgm:pt>
    <dgm:pt modelId="{62D1149E-2805-564A-A737-E2FCCE381FF3}" type="pres">
      <dgm:prSet presAssocID="{ADC62063-3DD2-CD4C-A8E2-28213B891696}" presName="parSpace" presStyleCnt="0"/>
      <dgm:spPr/>
    </dgm:pt>
    <dgm:pt modelId="{665D3ABE-B658-2643-8031-F47B22C57FF0}" type="pres">
      <dgm:prSet presAssocID="{8AB3507F-7500-FF40-A453-1C275A6F39C0}" presName="parTxOnly" presStyleLbl="node1" presStyleIdx="2" presStyleCnt="5">
        <dgm:presLayoutVars>
          <dgm:bulletEnabled val="1"/>
        </dgm:presLayoutVars>
      </dgm:prSet>
      <dgm:spPr/>
    </dgm:pt>
    <dgm:pt modelId="{64236918-AE70-5C4F-A038-AB5627697A9A}" type="pres">
      <dgm:prSet presAssocID="{42EAFD47-1DB5-6A49-8FF8-27E2112B59FC}" presName="parSpace" presStyleCnt="0"/>
      <dgm:spPr/>
    </dgm:pt>
    <dgm:pt modelId="{CF1DE2C8-73E3-994A-8391-3ED3C0D98F25}" type="pres">
      <dgm:prSet presAssocID="{533A9CC2-BA79-384A-8161-931086F70FEC}" presName="parTxOnly" presStyleLbl="node1" presStyleIdx="3" presStyleCnt="5">
        <dgm:presLayoutVars>
          <dgm:bulletEnabled val="1"/>
        </dgm:presLayoutVars>
      </dgm:prSet>
      <dgm:spPr/>
    </dgm:pt>
    <dgm:pt modelId="{64A4F5E9-20EC-EE4D-85EF-D6CFCDC4AA97}" type="pres">
      <dgm:prSet presAssocID="{B7017BAF-B659-3442-B068-EB10A92143EF}" presName="parSpace" presStyleCnt="0"/>
      <dgm:spPr/>
    </dgm:pt>
    <dgm:pt modelId="{EF5FDF71-942F-2D47-B07D-FA0B4008EA0A}" type="pres">
      <dgm:prSet presAssocID="{03C2941A-98E6-FA49-B8EC-73D512D8927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A07BA32F-9419-ED42-AD18-D03AD986B14F}" srcId="{A310D9C8-5B8F-D04A-B5C3-89CF7EEA31F7}" destId="{7A86723B-BB71-1042-85F6-299AEC8F2BE2}" srcOrd="1" destOrd="0" parTransId="{D5685DF8-E544-0349-AEC7-C339D678569F}" sibTransId="{ADC62063-3DD2-CD4C-A8E2-28213B891696}"/>
    <dgm:cxn modelId="{3B733043-68BE-EF40-B4A8-8AE8628E332F}" type="presOf" srcId="{7A86723B-BB71-1042-85F6-299AEC8F2BE2}" destId="{35222572-8D68-9B49-A86F-237480BE4925}" srcOrd="0" destOrd="0" presId="urn:microsoft.com/office/officeart/2005/8/layout/hChevron3"/>
    <dgm:cxn modelId="{BBFE7744-9332-354F-A071-A16A64966125}" type="presOf" srcId="{03C2941A-98E6-FA49-B8EC-73D512D89272}" destId="{EF5FDF71-942F-2D47-B07D-FA0B4008EA0A}" srcOrd="0" destOrd="0" presId="urn:microsoft.com/office/officeart/2005/8/layout/hChevron3"/>
    <dgm:cxn modelId="{149EB744-58EE-9A43-9E8E-E1AB5472F7D5}" srcId="{A310D9C8-5B8F-D04A-B5C3-89CF7EEA31F7}" destId="{D6E88375-99A2-5144-9379-54C0F921901A}" srcOrd="0" destOrd="0" parTransId="{81F34BDC-3CDE-4745-82B6-51627B9CB6C0}" sibTransId="{FCEC18AB-0A0E-9745-9264-DC5AB4CEA6BE}"/>
    <dgm:cxn modelId="{9CA96A61-610D-F049-B2CC-04F251FC3A15}" srcId="{A310D9C8-5B8F-D04A-B5C3-89CF7EEA31F7}" destId="{8AB3507F-7500-FF40-A453-1C275A6F39C0}" srcOrd="2" destOrd="0" parTransId="{25B7753A-514B-9B45-9052-733C576BD2A5}" sibTransId="{42EAFD47-1DB5-6A49-8FF8-27E2112B59FC}"/>
    <dgm:cxn modelId="{5C36907C-825D-3744-A4AF-980C77D3E172}" type="presOf" srcId="{533A9CC2-BA79-384A-8161-931086F70FEC}" destId="{CF1DE2C8-73E3-994A-8391-3ED3C0D98F25}" srcOrd="0" destOrd="0" presId="urn:microsoft.com/office/officeart/2005/8/layout/hChevron3"/>
    <dgm:cxn modelId="{4397E192-89C7-3B43-94C9-01DAC0DEF03F}" type="presOf" srcId="{A310D9C8-5B8F-D04A-B5C3-89CF7EEA31F7}" destId="{AE3A1F06-FE4A-9249-8F0A-4D2EFD821365}" srcOrd="0" destOrd="0" presId="urn:microsoft.com/office/officeart/2005/8/layout/hChevron3"/>
    <dgm:cxn modelId="{882AB8BE-105B-7249-A171-5366007FAB1F}" type="presOf" srcId="{D6E88375-99A2-5144-9379-54C0F921901A}" destId="{757D8AF1-44BA-C946-A492-5B4D30813413}" srcOrd="0" destOrd="0" presId="urn:microsoft.com/office/officeart/2005/8/layout/hChevron3"/>
    <dgm:cxn modelId="{29E820DA-52B5-3C40-9938-1C9409DD99FD}" srcId="{A310D9C8-5B8F-D04A-B5C3-89CF7EEA31F7}" destId="{533A9CC2-BA79-384A-8161-931086F70FEC}" srcOrd="3" destOrd="0" parTransId="{E7613A64-E7C8-1C4F-BB34-2F627F58CC43}" sibTransId="{B7017BAF-B659-3442-B068-EB10A92143EF}"/>
    <dgm:cxn modelId="{D8BDABF1-0EA7-434D-B767-F39A71B33C56}" type="presOf" srcId="{8AB3507F-7500-FF40-A453-1C275A6F39C0}" destId="{665D3ABE-B658-2643-8031-F47B22C57FF0}" srcOrd="0" destOrd="0" presId="urn:microsoft.com/office/officeart/2005/8/layout/hChevron3"/>
    <dgm:cxn modelId="{3E0A4BF5-3E16-1B49-BC1B-03A3F086502B}" srcId="{A310D9C8-5B8F-D04A-B5C3-89CF7EEA31F7}" destId="{03C2941A-98E6-FA49-B8EC-73D512D89272}" srcOrd="4" destOrd="0" parTransId="{FC1F8DEE-EB74-DC48-B559-552F3B9C80B9}" sibTransId="{A397B487-6995-7542-8291-0C910E427977}"/>
    <dgm:cxn modelId="{0591FC76-9942-BA43-B93B-787BC4C80596}" type="presParOf" srcId="{AE3A1F06-FE4A-9249-8F0A-4D2EFD821365}" destId="{757D8AF1-44BA-C946-A492-5B4D30813413}" srcOrd="0" destOrd="0" presId="urn:microsoft.com/office/officeart/2005/8/layout/hChevron3"/>
    <dgm:cxn modelId="{712BEE34-2179-2343-9542-4F4507614248}" type="presParOf" srcId="{AE3A1F06-FE4A-9249-8F0A-4D2EFD821365}" destId="{2BC2869F-31D1-C845-8CC0-ED4835781CA3}" srcOrd="1" destOrd="0" presId="urn:microsoft.com/office/officeart/2005/8/layout/hChevron3"/>
    <dgm:cxn modelId="{2D70F486-3050-DE4E-8ED3-6F0C40229606}" type="presParOf" srcId="{AE3A1F06-FE4A-9249-8F0A-4D2EFD821365}" destId="{35222572-8D68-9B49-A86F-237480BE4925}" srcOrd="2" destOrd="0" presId="urn:microsoft.com/office/officeart/2005/8/layout/hChevron3"/>
    <dgm:cxn modelId="{5FEF6B95-3FCE-584F-A9D4-EDF977E0344B}" type="presParOf" srcId="{AE3A1F06-FE4A-9249-8F0A-4D2EFD821365}" destId="{62D1149E-2805-564A-A737-E2FCCE381FF3}" srcOrd="3" destOrd="0" presId="urn:microsoft.com/office/officeart/2005/8/layout/hChevron3"/>
    <dgm:cxn modelId="{CA5E1210-27AA-514F-941D-5EACB8F442AA}" type="presParOf" srcId="{AE3A1F06-FE4A-9249-8F0A-4D2EFD821365}" destId="{665D3ABE-B658-2643-8031-F47B22C57FF0}" srcOrd="4" destOrd="0" presId="urn:microsoft.com/office/officeart/2005/8/layout/hChevron3"/>
    <dgm:cxn modelId="{576CA523-7322-8246-BF62-D28A188C9B30}" type="presParOf" srcId="{AE3A1F06-FE4A-9249-8F0A-4D2EFD821365}" destId="{64236918-AE70-5C4F-A038-AB5627697A9A}" srcOrd="5" destOrd="0" presId="urn:microsoft.com/office/officeart/2005/8/layout/hChevron3"/>
    <dgm:cxn modelId="{6B4BF366-8BEA-0C42-8DBA-EEADA617EA2F}" type="presParOf" srcId="{AE3A1F06-FE4A-9249-8F0A-4D2EFD821365}" destId="{CF1DE2C8-73E3-994A-8391-3ED3C0D98F25}" srcOrd="6" destOrd="0" presId="urn:microsoft.com/office/officeart/2005/8/layout/hChevron3"/>
    <dgm:cxn modelId="{ACFAB2C1-1132-0149-AB9B-7E9DD4596E1F}" type="presParOf" srcId="{AE3A1F06-FE4A-9249-8F0A-4D2EFD821365}" destId="{64A4F5E9-20EC-EE4D-85EF-D6CFCDC4AA97}" srcOrd="7" destOrd="0" presId="urn:microsoft.com/office/officeart/2005/8/layout/hChevron3"/>
    <dgm:cxn modelId="{2C7BFC2B-6EC6-FD49-BB28-DFF07D054B9B}" type="presParOf" srcId="{AE3A1F06-FE4A-9249-8F0A-4D2EFD821365}" destId="{EF5FDF71-942F-2D47-B07D-FA0B4008EA0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Global/</a:t>
          </a:r>
          <a:r>
            <a:rPr lang="de-DE" b="0" dirty="0" err="1"/>
            <a:t>Local</a:t>
          </a:r>
          <a:r>
            <a:rPr lang="de-DE" b="0" dirty="0"/>
            <a:t> Explanation </a:t>
          </a:r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 custT="1"/>
      <dgm:spPr/>
      <dgm:t>
        <a:bodyPr/>
        <a:lstStyle/>
        <a:p>
          <a:r>
            <a:rPr lang="de-DE" sz="2800" dirty="0" err="1"/>
            <a:t>Scope</a:t>
          </a:r>
          <a:r>
            <a:rPr lang="de-DE" sz="2800" dirty="0"/>
            <a:t> </a:t>
          </a:r>
          <a:r>
            <a:rPr lang="de-DE" sz="2800" dirty="0" err="1"/>
            <a:t>of</a:t>
          </a:r>
          <a:r>
            <a:rPr lang="de-DE" sz="2800" dirty="0"/>
            <a:t> </a:t>
          </a:r>
          <a:r>
            <a:rPr lang="de-DE" sz="2800" dirty="0" err="1"/>
            <a:t>the</a:t>
          </a:r>
          <a:r>
            <a:rPr lang="de-DE" sz="2800" dirty="0"/>
            <a:t> </a:t>
          </a:r>
          <a:r>
            <a:rPr lang="de-DE" sz="2800" dirty="0" err="1"/>
            <a:t>explanation</a:t>
          </a:r>
          <a:endParaRPr lang="de-DE" sz="2800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en-IE" noProof="0" dirty="0"/>
            <a:t>Scope of the explanation</a:t>
          </a:r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CEE4B090-94E4-9A4E-8749-07A46D6A93C8}">
      <dgm:prSet phldrT="[Text]"/>
      <dgm:spPr/>
      <dgm:t>
        <a:bodyPr/>
        <a:lstStyle/>
        <a:p>
          <a:r>
            <a:rPr lang="en-IE" noProof="0" dirty="0"/>
            <a:t>Global Explanations</a:t>
          </a:r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E7DE1428-1C1D-0A44-AA03-A81EAE5C70D7}">
      <dgm:prSet phldrT="[Text]"/>
      <dgm:spPr/>
      <dgm:t>
        <a:bodyPr/>
        <a:lstStyle/>
        <a:p>
          <a:r>
            <a:rPr lang="en-IE" noProof="0" dirty="0"/>
            <a:t>Local Explanations</a:t>
          </a:r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endParaRPr lang="en-IE" noProof="0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DE411A41-553C-134B-B008-7990CC4BC082}">
      <dgm:prSet phldrT="[Text]"/>
      <dgm:spPr/>
      <dgm:t>
        <a:bodyPr/>
        <a:lstStyle/>
        <a:p>
          <a:r>
            <a:rPr lang="en-IE" noProof="0" dirty="0"/>
            <a:t>Model Specific</a:t>
          </a:r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1A4035EC-D724-3743-B383-927B31C2BE29}">
      <dgm:prSet phldrT="[Text]"/>
      <dgm:spPr/>
      <dgm:t>
        <a:bodyPr/>
        <a:lstStyle/>
        <a:p>
          <a:r>
            <a:rPr lang="en-IE" noProof="0" dirty="0"/>
            <a:t>Model Agnostic</a:t>
          </a:r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9EEE1CB9-FADF-8341-A4BC-182350742830}">
      <dgm:prSet phldrT="[Text]"/>
      <dgm:spPr/>
      <dgm:t>
        <a:bodyPr/>
        <a:lstStyle/>
        <a:p>
          <a:r>
            <a:rPr lang="en-IE" noProof="0" dirty="0"/>
            <a:t>Approach</a:t>
          </a:r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8C5FA873-29BB-DE47-B243-8CAAB78DAA0F}">
      <dgm:prSet phldrT="[Text]"/>
      <dgm:spPr/>
      <dgm:t>
        <a:bodyPr/>
        <a:lstStyle/>
        <a:p>
          <a:r>
            <a:rPr lang="en-GB" noProof="0" dirty="0"/>
            <a:t>Algorithmic</a:t>
          </a:r>
          <a:r>
            <a:rPr lang="en-IE" noProof="0" dirty="0"/>
            <a:t> </a:t>
          </a:r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3AE73297-C796-C749-A2A1-5E1F14D7DFF9}">
      <dgm:prSet/>
      <dgm:spPr/>
      <dgm:t>
        <a:bodyPr/>
        <a:lstStyle/>
        <a:p>
          <a:r>
            <a:rPr lang="en-IE" noProof="0" dirty="0"/>
            <a:t>Post-hoc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76B68-8CC2-E04F-B761-EC15341A37EC}">
      <dsp:nvSpPr>
        <dsp:cNvPr id="0" name=""/>
        <dsp:cNvSpPr/>
      </dsp:nvSpPr>
      <dsp:spPr>
        <a:xfrm>
          <a:off x="0" y="209111"/>
          <a:ext cx="9027296" cy="970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Is the model using the right feature to make its decisions?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Are these decisions fair e.g. not biased? </a:t>
          </a:r>
        </a:p>
      </dsp:txBody>
      <dsp:txXfrm>
        <a:off x="0" y="209111"/>
        <a:ext cx="9027296" cy="970200"/>
      </dsp:txXfrm>
    </dsp:sp>
    <dsp:sp modelId="{26DD7EC1-274D-844E-AF10-FC61597D66D1}">
      <dsp:nvSpPr>
        <dsp:cNvPr id="0" name=""/>
        <dsp:cNvSpPr/>
      </dsp:nvSpPr>
      <dsp:spPr>
        <a:xfrm>
          <a:off x="451364" y="2471"/>
          <a:ext cx="6319107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Model Verification</a:t>
          </a:r>
        </a:p>
      </dsp:txBody>
      <dsp:txXfrm>
        <a:off x="471539" y="22646"/>
        <a:ext cx="6278757" cy="372930"/>
      </dsp:txXfrm>
    </dsp:sp>
    <dsp:sp modelId="{17D972D9-6CBD-414B-A32F-3D792247CA6C}">
      <dsp:nvSpPr>
        <dsp:cNvPr id="0" name=""/>
        <dsp:cNvSpPr/>
      </dsp:nvSpPr>
      <dsp:spPr>
        <a:xfrm>
          <a:off x="0" y="1461551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How to improve its generalization and fairness?</a:t>
          </a:r>
        </a:p>
      </dsp:txBody>
      <dsp:txXfrm>
        <a:off x="0" y="1461551"/>
        <a:ext cx="9027296" cy="672525"/>
      </dsp:txXfrm>
    </dsp:sp>
    <dsp:sp modelId="{307A725C-CBF0-4B47-A2DB-66DD5AE0F8CA}">
      <dsp:nvSpPr>
        <dsp:cNvPr id="0" name=""/>
        <dsp:cNvSpPr/>
      </dsp:nvSpPr>
      <dsp:spPr>
        <a:xfrm>
          <a:off x="451364" y="1254911"/>
          <a:ext cx="6319107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Model Improvement</a:t>
          </a:r>
        </a:p>
      </dsp:txBody>
      <dsp:txXfrm>
        <a:off x="471539" y="1275086"/>
        <a:ext cx="6278757" cy="372930"/>
      </dsp:txXfrm>
    </dsp:sp>
    <dsp:sp modelId="{57DC0D4B-1172-C040-9C5C-D8FA44A3D986}">
      <dsp:nvSpPr>
        <dsp:cNvPr id="0" name=""/>
        <dsp:cNvSpPr/>
      </dsp:nvSpPr>
      <dsp:spPr>
        <a:xfrm>
          <a:off x="0" y="2416316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Can we use the model to improve in real life behaviour?</a:t>
          </a:r>
        </a:p>
      </dsp:txBody>
      <dsp:txXfrm>
        <a:off x="0" y="2416316"/>
        <a:ext cx="9027296" cy="672525"/>
      </dsp:txXfrm>
    </dsp:sp>
    <dsp:sp modelId="{748B3630-4D77-2D40-A0CA-B42E9CF239FE}">
      <dsp:nvSpPr>
        <dsp:cNvPr id="0" name=""/>
        <dsp:cNvSpPr/>
      </dsp:nvSpPr>
      <dsp:spPr>
        <a:xfrm>
          <a:off x="451364" y="2209676"/>
          <a:ext cx="6319107" cy="413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Learning from the explanation </a:t>
          </a:r>
        </a:p>
      </dsp:txBody>
      <dsp:txXfrm>
        <a:off x="471539" y="2229851"/>
        <a:ext cx="6278757" cy="372930"/>
      </dsp:txXfrm>
    </dsp:sp>
    <dsp:sp modelId="{B29A46AA-7E83-B24E-837F-7473080FBB61}">
      <dsp:nvSpPr>
        <dsp:cNvPr id="0" name=""/>
        <dsp:cNvSpPr/>
      </dsp:nvSpPr>
      <dsp:spPr>
        <a:xfrm>
          <a:off x="0" y="3371081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Is the model complaint with our societal values? </a:t>
          </a:r>
        </a:p>
      </dsp:txBody>
      <dsp:txXfrm>
        <a:off x="0" y="3371081"/>
        <a:ext cx="9027296" cy="672525"/>
      </dsp:txXfrm>
    </dsp:sp>
    <dsp:sp modelId="{A5A62AE5-DD48-FB4D-8551-A9A860CA350F}">
      <dsp:nvSpPr>
        <dsp:cNvPr id="0" name=""/>
        <dsp:cNvSpPr/>
      </dsp:nvSpPr>
      <dsp:spPr>
        <a:xfrm>
          <a:off x="451364" y="3164441"/>
          <a:ext cx="6319107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Compliance with the law</a:t>
          </a:r>
        </a:p>
      </dsp:txBody>
      <dsp:txXfrm>
        <a:off x="471539" y="3184616"/>
        <a:ext cx="6278757" cy="3729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Global/</a:t>
          </a:r>
          <a:r>
            <a:rPr lang="de-DE" sz="2000" b="0" kern="1200" dirty="0" err="1"/>
            <a:t>Local</a:t>
          </a:r>
          <a:r>
            <a:rPr lang="de-DE" sz="2000" b="0" kern="1200" dirty="0"/>
            <a:t> Explanation </a:t>
          </a:r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D8AF1-44BA-C946-A492-5B4D30813413}">
      <dsp:nvSpPr>
        <dsp:cNvPr id="0" name=""/>
        <dsp:cNvSpPr/>
      </dsp:nvSpPr>
      <dsp:spPr>
        <a:xfrm>
          <a:off x="992" y="596234"/>
          <a:ext cx="1934765" cy="7739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Sample (DS)</a:t>
          </a:r>
        </a:p>
      </dsp:txBody>
      <dsp:txXfrm>
        <a:off x="992" y="596234"/>
        <a:ext cx="1741289" cy="773906"/>
      </dsp:txXfrm>
    </dsp:sp>
    <dsp:sp modelId="{35222572-8D68-9B49-A86F-237480BE4925}">
      <dsp:nvSpPr>
        <dsp:cNvPr id="0" name=""/>
        <dsp:cNvSpPr/>
      </dsp:nvSpPr>
      <dsp:spPr>
        <a:xfrm>
          <a:off x="1548804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</a:t>
          </a:r>
        </a:p>
      </dsp:txBody>
      <dsp:txXfrm>
        <a:off x="1935757" y="596234"/>
        <a:ext cx="1160859" cy="773906"/>
      </dsp:txXfrm>
    </dsp:sp>
    <dsp:sp modelId="{665D3ABE-B658-2643-8031-F47B22C57FF0}">
      <dsp:nvSpPr>
        <dsp:cNvPr id="0" name=""/>
        <dsp:cNvSpPr/>
      </dsp:nvSpPr>
      <dsp:spPr>
        <a:xfrm>
          <a:off x="3096617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Take out feature</a:t>
          </a:r>
        </a:p>
      </dsp:txBody>
      <dsp:txXfrm>
        <a:off x="3483570" y="596234"/>
        <a:ext cx="1160859" cy="773906"/>
      </dsp:txXfrm>
    </dsp:sp>
    <dsp:sp modelId="{CF1DE2C8-73E3-994A-8391-3ED3C0D98F25}">
      <dsp:nvSpPr>
        <dsp:cNvPr id="0" name=""/>
        <dsp:cNvSpPr/>
      </dsp:nvSpPr>
      <dsp:spPr>
        <a:xfrm>
          <a:off x="4644429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 again</a:t>
          </a:r>
        </a:p>
      </dsp:txBody>
      <dsp:txXfrm>
        <a:off x="5031382" y="596234"/>
        <a:ext cx="1160859" cy="773906"/>
      </dsp:txXfrm>
    </dsp:sp>
    <dsp:sp modelId="{EF5FDF71-942F-2D47-B07D-FA0B4008EA0A}">
      <dsp:nvSpPr>
        <dsp:cNvPr id="0" name=""/>
        <dsp:cNvSpPr/>
      </dsp:nvSpPr>
      <dsp:spPr>
        <a:xfrm>
          <a:off x="6192242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Compare </a:t>
          </a:r>
        </a:p>
      </dsp:txBody>
      <dsp:txXfrm>
        <a:off x="6579195" y="596234"/>
        <a:ext cx="1160859" cy="77390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Global/</a:t>
          </a:r>
          <a:r>
            <a:rPr lang="de-DE" sz="2000" b="0" kern="1200" dirty="0" err="1"/>
            <a:t>Local</a:t>
          </a:r>
          <a:r>
            <a:rPr lang="de-DE" sz="2000" b="0" kern="1200" dirty="0"/>
            <a:t> Explanation </a:t>
          </a:r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Scope</a:t>
          </a:r>
          <a:r>
            <a:rPr lang="de-DE" sz="2800" kern="1200" dirty="0"/>
            <a:t> </a:t>
          </a:r>
          <a:r>
            <a:rPr lang="de-DE" sz="2800" kern="1200" dirty="0" err="1"/>
            <a:t>of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explanation</a:t>
          </a:r>
          <a:endParaRPr lang="de-DE" sz="28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Global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Local</a:t>
          </a:r>
          <a:r>
            <a:rPr lang="de-DE" sz="2100" kern="1200" dirty="0"/>
            <a:t>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Specific</a:t>
          </a:r>
          <a:endParaRPr lang="de-DE" sz="21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Agnostic</a:t>
          </a:r>
          <a:endParaRPr lang="de-DE" sz="21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Interpretable</a:t>
          </a:r>
          <a:r>
            <a:rPr lang="de-DE" sz="2100" kern="1200" dirty="0"/>
            <a:t> </a:t>
          </a:r>
          <a:r>
            <a:rPr lang="de-DE" sz="2100" kern="1200" dirty="0" err="1"/>
            <a:t>model</a:t>
          </a:r>
          <a:endParaRPr lang="de-DE" sz="21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Scope</a:t>
          </a:r>
          <a:r>
            <a:rPr lang="de-DE" sz="2800" kern="1200" dirty="0"/>
            <a:t> </a:t>
          </a:r>
          <a:r>
            <a:rPr lang="de-DE" sz="2800" kern="1200" dirty="0" err="1"/>
            <a:t>of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explanation</a:t>
          </a:r>
          <a:endParaRPr lang="de-DE" sz="28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Global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Local</a:t>
          </a:r>
          <a:r>
            <a:rPr lang="de-DE" sz="2100" kern="1200" dirty="0"/>
            <a:t>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Universality</a:t>
          </a:r>
          <a:endParaRPr lang="de-DE" sz="28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Specific</a:t>
          </a:r>
          <a:endParaRPr lang="de-DE" sz="21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Agnostic</a:t>
          </a:r>
          <a:endParaRPr lang="de-DE" sz="21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Insight </a:t>
          </a:r>
          <a:r>
            <a:rPr lang="de-DE" sz="2800" kern="1200" dirty="0" err="1"/>
            <a:t>into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model</a:t>
          </a:r>
          <a:endParaRPr lang="de-DE" sz="28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Interpretable</a:t>
          </a:r>
          <a:r>
            <a:rPr lang="de-DE" sz="2100" kern="1200" dirty="0"/>
            <a:t> </a:t>
          </a:r>
          <a:r>
            <a:rPr lang="de-DE" sz="2100" kern="1200" dirty="0" err="1"/>
            <a:t>model</a:t>
          </a:r>
          <a:endParaRPr lang="de-DE" sz="21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800" kern="1200" noProof="0" dirty="0"/>
            <a:t>Scope of the explanation</a:t>
          </a:r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Global Explanations</a:t>
          </a:r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Local Explanations</a:t>
          </a:r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Universality</a:t>
          </a:r>
          <a:endParaRPr lang="en-IE" sz="2800" kern="1200" noProof="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Model Specific</a:t>
          </a:r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Model Agnostic</a:t>
          </a:r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800" kern="1200" noProof="0" dirty="0"/>
            <a:t>Approach</a:t>
          </a:r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noProof="0" dirty="0"/>
            <a:t>Algorithmic</a:t>
          </a:r>
          <a:r>
            <a:rPr lang="en-IE" sz="2100" kern="1200" noProof="0" dirty="0"/>
            <a:t> </a:t>
          </a:r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Post-hoc</a:t>
          </a:r>
        </a:p>
      </dsp:txBody>
      <dsp:txXfrm>
        <a:off x="8374260" y="2682069"/>
        <a:ext cx="1633782" cy="9978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83B18-E924-EE43-AABE-86D2F66675A2}" type="datetimeFigureOut">
              <a:rPr lang="de-DE" smtClean="0"/>
              <a:t>23.06.22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66F18-1105-054A-9947-2CCC695F10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451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647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737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53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**How Shapely values are calculated?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would like to calculate the shapely value for member 1: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Sample a subset $C$ group of several members where member 1 is part of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Calculate the value of that this subset produces (let’s call this $V’$)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Take out member 1 form the the subset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Calculate overall value the coalition produce without member 1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Compare it to the original value of overall product (Member 1 value = $V-V’$) (Marginal contribution of member one)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Sample a new subset and repeat steps $2 – 5$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7. Do step $6$ for all possible subsets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8. Take the mean of the produced $V’$ values, this will be the Shapley value for member 1. Let’s call it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Φ_</a:t>
            </a:r>
            <a:r>
              <a:rPr lang="en-GB" sz="12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9. Same for other members, repeat steps $1 - 8$, we can get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Φ$ 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values for each member. 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2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361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273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854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1D6D-35BE-4C49-8A6C-7F9788DE2CD2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46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0BC1-DC44-0B4A-AA50-3F4E3B2F04A9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6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45D73-E9AD-4C42-8D1C-A72F50A1A3F3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3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9A50-AB5E-174E-8CCB-159758AC5957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6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D7F2-812B-A145-A96D-46AA4D74030A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1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2813-E89C-F944-9DE5-A83A9F3BE61B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4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43DA-C769-0044-A35C-F3DCBBCF1AC3}" type="datetime1">
              <a:rPr lang="de-DE" smtClean="0"/>
              <a:t>23.06.22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1D69-0F5E-574A-BF97-416D58C91986}" type="datetime1">
              <a:rPr lang="de-DE" smtClean="0"/>
              <a:t>23.06.22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0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3D8-CC01-A745-A3E9-7FE5055E842B}" type="datetime1">
              <a:rPr lang="de-DE" smtClean="0"/>
              <a:t>23.06.22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1114-EE3C-1A4D-A52A-2A9E1A6DE6CA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6415-0F35-A34E-9008-DC3B9894BB0F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7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8BC8247-72FB-2646-9074-5F042FE1F204}" type="datetime1">
              <a:rPr lang="de-DE" smtClean="0"/>
              <a:t>23.06.22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5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arxiv.org/pdf/1801.01489.pdf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26.sv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602.04938.pdf" TargetMode="External"/><Relationship Id="rId3" Type="http://schemas.openxmlformats.org/officeDocument/2006/relationships/diagramLayout" Target="../diagrams/layout12.xml"/><Relationship Id="rId7" Type="http://schemas.openxmlformats.org/officeDocument/2006/relationships/image" Target="../media/image27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2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diagramLayout" Target="../diagrams/layout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openxmlformats.org/officeDocument/2006/relationships/diagramData" Target="../diagrams/data16.xml"/><Relationship Id="rId2" Type="http://schemas.openxmlformats.org/officeDocument/2006/relationships/notesSlide" Target="../notesSlides/notesSlide4.xml"/><Relationship Id="rId16" Type="http://schemas.microsoft.com/office/2007/relationships/diagramDrawing" Target="../diagrams/drawing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35.png"/><Relationship Id="rId5" Type="http://schemas.openxmlformats.org/officeDocument/2006/relationships/diagramQuickStyle" Target="../diagrams/quickStyle15.xml"/><Relationship Id="rId15" Type="http://schemas.openxmlformats.org/officeDocument/2006/relationships/diagramColors" Target="../diagrams/colors16.xml"/><Relationship Id="rId10" Type="http://schemas.openxmlformats.org/officeDocument/2006/relationships/image" Target="../media/image34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33.svg"/><Relationship Id="rId14" Type="http://schemas.openxmlformats.org/officeDocument/2006/relationships/diagramQuickStyle" Target="../diagrams/quickStyl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18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18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38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8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6.sv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svg"/><Relationship Id="rId9" Type="http://schemas.openxmlformats.org/officeDocument/2006/relationships/image" Target="../media/image2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bco.com/de/reference-center/what-is-a-random-forest" TargetMode="External"/><Relationship Id="rId2" Type="http://schemas.openxmlformats.org/officeDocument/2006/relationships/hyperlink" Target="https://www.kdnuggets.com/2019/12/interpretability-part-3-lime-sha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knowledge-graphs-for-explainable-ai-dcd73c5c016" TargetMode="External"/><Relationship Id="rId4" Type="http://schemas.openxmlformats.org/officeDocument/2006/relationships/hyperlink" Target="https://arxiv.org/pdf/1907.07374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1F4381-ECC1-467E-9196-F560213AF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4B455-4985-7617-734B-34A5A3A64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2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D768A9-2899-4A46-8A19-6EC2A30A1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5525" y="1371600"/>
            <a:ext cx="7461752" cy="2696866"/>
          </a:xfrm>
        </p:spPr>
        <p:txBody>
          <a:bodyPr anchor="t">
            <a:normAutofit/>
          </a:bodyPr>
          <a:lstStyle/>
          <a:p>
            <a:pPr algn="r"/>
            <a:r>
              <a:rPr lang="de-DE" sz="8800" dirty="0">
                <a:solidFill>
                  <a:srgbClr val="FFFFFF"/>
                </a:solidFill>
              </a:rPr>
              <a:t>XAI-Workshop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E91CCB-4B54-8642-A6A0-26E97D8E4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8649" y="2786049"/>
            <a:ext cx="5758628" cy="557816"/>
          </a:xfrm>
        </p:spPr>
        <p:txBody>
          <a:bodyPr anchor="b">
            <a:normAutofit/>
          </a:bodyPr>
          <a:lstStyle/>
          <a:p>
            <a:pPr algn="r"/>
            <a:r>
              <a:rPr lang="de-DE" dirty="0">
                <a:solidFill>
                  <a:srgbClr val="FFFFFF"/>
                </a:solidFill>
              </a:rPr>
              <a:t>Mahmoud </a:t>
            </a:r>
            <a:r>
              <a:rPr lang="de-DE" dirty="0" err="1">
                <a:solidFill>
                  <a:srgbClr val="FFFFFF"/>
                </a:solidFill>
              </a:rPr>
              <a:t>Draz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and</a:t>
            </a:r>
            <a:r>
              <a:rPr lang="de-DE" dirty="0">
                <a:solidFill>
                  <a:srgbClr val="FFFFFF"/>
                </a:solidFill>
              </a:rPr>
              <a:t> Sophia Elsholz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B18FCC23-5E4A-AE4A-BFFC-1AB0EC96B9E7}"/>
              </a:ext>
            </a:extLst>
          </p:cNvPr>
          <p:cNvSpPr txBox="1"/>
          <p:nvPr/>
        </p:nvSpPr>
        <p:spPr>
          <a:xfrm>
            <a:off x="9986963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B6CC9E-170A-5D44-A1AE-9BD39DB8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8612488-FB07-D144-8935-218402BD06F1}"/>
              </a:ext>
            </a:extLst>
          </p:cNvPr>
          <p:cNvSpPr txBox="1"/>
          <p:nvPr/>
        </p:nvSpPr>
        <p:spPr>
          <a:xfrm>
            <a:off x="242888" y="285751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24.06.2022</a:t>
            </a:r>
          </a:p>
        </p:txBody>
      </p:sp>
    </p:spTree>
    <p:extLst>
      <p:ext uri="{BB962C8B-B14F-4D97-AF65-F5344CB8AC3E}">
        <p14:creationId xmlns:p14="http://schemas.microsoft.com/office/powerpoint/2010/main" val="94449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10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6157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800" b="1" dirty="0">
              <a:solidFill>
                <a:schemeClr val="bg1"/>
              </a:solidFill>
            </a:endParaRPr>
          </a:p>
          <a:p>
            <a:r>
              <a:rPr lang="de-DE" sz="4800" b="1" dirty="0">
                <a:solidFill>
                  <a:schemeClr val="bg1"/>
                </a:solidFill>
              </a:rPr>
              <a:t>XAI Methods</a:t>
            </a:r>
          </a:p>
        </p:txBody>
      </p:sp>
    </p:spTree>
    <p:extLst>
      <p:ext uri="{BB962C8B-B14F-4D97-AF65-F5344CB8AC3E}">
        <p14:creationId xmlns:p14="http://schemas.microsoft.com/office/powerpoint/2010/main" val="2148253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433613" y="2298355"/>
            <a:ext cx="4226011" cy="4226011"/>
            <a:chOff x="1050324" y="2298357"/>
            <a:chExt cx="4226011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836684" y="2643132"/>
              <a:ext cx="2653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Dataset 1 - Stroke</a:t>
              </a:r>
            </a:p>
          </p:txBody>
        </p:sp>
        <p:pic>
          <p:nvPicPr>
            <p:cNvPr id="8" name="Grafik 7" descr="Gehirn im Kopf mit einfarbiger Füllung">
              <a:extLst>
                <a:ext uri="{FF2B5EF4-FFF2-40B4-BE49-F238E27FC236}">
                  <a16:creationId xmlns:a16="http://schemas.microsoft.com/office/drawing/2014/main" id="{F5A41124-02C8-9148-BF65-047509AC7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15624" y="3123973"/>
              <a:ext cx="1357305" cy="1357305"/>
            </a:xfrm>
            <a:prstGeom prst="rect">
              <a:avLst/>
            </a:prstGeom>
          </p:spPr>
        </p:pic>
        <p:sp>
          <p:nvSpPr>
            <p:cNvPr id="9" name="Gewitterblitz 8">
              <a:extLst>
                <a:ext uri="{FF2B5EF4-FFF2-40B4-BE49-F238E27FC236}">
                  <a16:creationId xmlns:a16="http://schemas.microsoft.com/office/drawing/2014/main" id="{8D62F77D-FE98-F64D-91CD-811EEEDD5E10}"/>
                </a:ext>
              </a:extLst>
            </p:cNvPr>
            <p:cNvSpPr/>
            <p:nvPr/>
          </p:nvSpPr>
          <p:spPr>
            <a:xfrm>
              <a:off x="2369029" y="3133623"/>
              <a:ext cx="557212" cy="669002"/>
            </a:xfrm>
            <a:prstGeom prst="lightningBol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864091" y="4904217"/>
              <a:ext cx="2124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5,110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Tabular</a:t>
              </a:r>
              <a:r>
                <a:rPr lang="de-DE" dirty="0"/>
                <a:t>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344895" y="2298356"/>
            <a:ext cx="4226011" cy="4226011"/>
            <a:chOff x="5412259" y="2298356"/>
            <a:chExt cx="422601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22601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686459" y="2646171"/>
              <a:ext cx="35349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Dataset 2 – Cats vs Dogs</a:t>
              </a:r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5D40941A-8B74-7540-9CD4-63FCC6A4230B}"/>
                </a:ext>
              </a:extLst>
            </p:cNvPr>
            <p:cNvGrpSpPr/>
            <p:nvPr/>
          </p:nvGrpSpPr>
          <p:grpSpPr>
            <a:xfrm>
              <a:off x="6155343" y="3090719"/>
              <a:ext cx="2739841" cy="1783623"/>
              <a:chOff x="6641635" y="3121485"/>
              <a:chExt cx="1956566" cy="1273715"/>
            </a:xfrm>
          </p:grpSpPr>
          <p:pic>
            <p:nvPicPr>
              <p:cNvPr id="12" name="Grafik 11" descr="Katze mit einfarbiger Füllung">
                <a:extLst>
                  <a:ext uri="{FF2B5EF4-FFF2-40B4-BE49-F238E27FC236}">
                    <a16:creationId xmlns:a16="http://schemas.microsoft.com/office/drawing/2014/main" id="{24DCC23E-6630-5B48-AC8C-432AF8302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635" y="32560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fik 17" descr="Hund mit einfarbiger Füllung">
                <a:extLst>
                  <a:ext uri="{FF2B5EF4-FFF2-40B4-BE49-F238E27FC236}">
                    <a16:creationId xmlns:a16="http://schemas.microsoft.com/office/drawing/2014/main" id="{48EFF5A4-0716-1749-AC49-0CF2B712C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7481335" y="3121485"/>
                <a:ext cx="1116866" cy="1273715"/>
              </a:xfrm>
              <a:prstGeom prst="rect">
                <a:avLst/>
              </a:prstGeom>
            </p:spPr>
          </p:pic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6385218" y="4904215"/>
              <a:ext cx="2247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25,002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Image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AE764DDC-06E9-D04B-A1FF-41514B37EC09}"/>
              </a:ext>
            </a:extLst>
          </p:cNvPr>
          <p:cNvSpPr txBox="1"/>
          <p:nvPr/>
        </p:nvSpPr>
        <p:spPr>
          <a:xfrm>
            <a:off x="6559784" y="6061939"/>
            <a:ext cx="3796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www.tensorflow.org</a:t>
            </a:r>
            <a:r>
              <a:rPr lang="en-US" sz="1100" b="1" dirty="0"/>
              <a:t>/datasets/catalog/</a:t>
            </a:r>
            <a:r>
              <a:rPr lang="en-US" sz="1100" b="1" dirty="0" err="1"/>
              <a:t>cats_vs_dogs</a:t>
            </a:r>
            <a:endParaRPr lang="en-US" sz="1100" b="1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12AD183-A907-DA4E-92BE-A14A58AE4A2F}"/>
              </a:ext>
            </a:extLst>
          </p:cNvPr>
          <p:cNvSpPr txBox="1"/>
          <p:nvPr/>
        </p:nvSpPr>
        <p:spPr>
          <a:xfrm>
            <a:off x="2007574" y="5977300"/>
            <a:ext cx="30780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https://</a:t>
            </a:r>
            <a:r>
              <a:rPr lang="en-US" sz="1100" b="1" dirty="0" err="1"/>
              <a:t>www.kaggle.com</a:t>
            </a:r>
            <a:r>
              <a:rPr lang="en-US" sz="1100" b="1" dirty="0"/>
              <a:t>/datasets/</a:t>
            </a:r>
            <a:r>
              <a:rPr lang="en-US" sz="1100" b="1" dirty="0" err="1"/>
              <a:t>fedesoriano</a:t>
            </a:r>
            <a:r>
              <a:rPr lang="en-US" sz="1100" b="1" dirty="0"/>
              <a:t>/</a:t>
            </a:r>
          </a:p>
          <a:p>
            <a:pPr algn="ctr"/>
            <a:r>
              <a:rPr lang="en-US" sz="1100" b="1" dirty="0"/>
              <a:t>stroke-prediction-dataset</a:t>
            </a:r>
          </a:p>
        </p:txBody>
      </p:sp>
    </p:spTree>
    <p:extLst>
      <p:ext uri="{BB962C8B-B14F-4D97-AF65-F5344CB8AC3E}">
        <p14:creationId xmlns:p14="http://schemas.microsoft.com/office/powerpoint/2010/main" val="276271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12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347886" y="2298355"/>
            <a:ext cx="4712662" cy="4226011"/>
            <a:chOff x="1050324" y="2298357"/>
            <a:chExt cx="4228884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316063" y="2633714"/>
              <a:ext cx="37460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AI Method 1 – Random Forest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098918" y="5952792"/>
              <a:ext cx="418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Several</a:t>
              </a:r>
              <a:r>
                <a:rPr lang="de-DE" dirty="0"/>
                <a:t> </a:t>
              </a:r>
              <a:r>
                <a:rPr lang="de-DE" dirty="0" err="1"/>
                <a:t>decision</a:t>
              </a:r>
              <a:r>
                <a:rPr lang="de-DE" dirty="0"/>
                <a:t> </a:t>
              </a:r>
              <a:r>
                <a:rPr lang="de-DE" dirty="0" err="1"/>
                <a:t>trees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are</a:t>
              </a:r>
              <a:r>
                <a:rPr lang="de-DE" dirty="0"/>
                <a:t> </a:t>
              </a:r>
              <a:r>
                <a:rPr lang="de-DE" dirty="0" err="1"/>
                <a:t>combined</a:t>
              </a:r>
              <a:r>
                <a:rPr lang="de-DE" dirty="0"/>
                <a:t> [3]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473484" y="2298356"/>
            <a:ext cx="4709461" cy="4226011"/>
            <a:chOff x="5412259" y="2298356"/>
            <a:chExt cx="470946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70946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770533" y="2633711"/>
              <a:ext cx="4206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AI Method 2 – Neural network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5925371" y="5415287"/>
              <a:ext cx="37104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System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neurons</a:t>
              </a:r>
              <a:r>
                <a:rPr lang="de-DE" dirty="0"/>
                <a:t> </a:t>
              </a:r>
              <a:r>
                <a:rPr lang="de-DE" dirty="0" err="1"/>
                <a:t>and</a:t>
              </a:r>
              <a:r>
                <a:rPr lang="de-DE" dirty="0"/>
                <a:t> </a:t>
              </a:r>
              <a:r>
                <a:rPr lang="de-DE" dirty="0" err="1"/>
                <a:t>connections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inspired</a:t>
              </a:r>
              <a:r>
                <a:rPr lang="de-DE" dirty="0"/>
                <a:t> </a:t>
              </a:r>
              <a:r>
                <a:rPr lang="de-DE" dirty="0" err="1"/>
                <a:t>by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human </a:t>
              </a:r>
              <a:r>
                <a:rPr lang="de-DE" dirty="0" err="1"/>
                <a:t>brain</a:t>
              </a:r>
              <a:endParaRPr lang="en-US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6977163-078C-F348-9372-4344B7DEFA65}"/>
              </a:ext>
            </a:extLst>
          </p:cNvPr>
          <p:cNvGrpSpPr/>
          <p:nvPr/>
        </p:nvGrpSpPr>
        <p:grpSpPr>
          <a:xfrm>
            <a:off x="7133683" y="3164227"/>
            <a:ext cx="3786623" cy="2011235"/>
            <a:chOff x="1832923" y="1626973"/>
            <a:chExt cx="5885917" cy="312625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4D5828-989C-CF48-B4AD-6B5510C7F9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E7EC6F-35B7-7A43-AF6C-1CF221E6594D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090F71-07FE-8846-9323-AAC990DC7B10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256FC6-C565-8D49-8016-642010BFE751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3B4890-62E7-FF49-AE87-ACF06D8EDB67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4141FE-148D-7D4F-B625-BBBEF15B444C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161A9D-5834-A947-A01D-868B16AF1B1B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C3D913-E58E-8846-A8B4-460381ADF01D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E8B3B6-6D99-DE4F-A6AF-B9DF537E401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452E5A1-AADB-FD4B-9182-8C17CEEEF012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AFE174-DBA2-1C4D-90A7-8F68EB39FAB7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8FB3BB-B955-7D46-B3B5-A5DE5526D14F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E654C9F-D960-D941-97A6-69EC2C312322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D7AF7655-E130-2E4F-A28C-0E57B54C5696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04928E8A-8D6D-844C-8B92-0FAC7312AFD3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A8431929-38C8-BA4C-8675-FFEE6FC6E1B3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D5D73B64-D1C9-E04E-9D2E-26937EF5013A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E42BAF68-C2A5-DE41-8F13-BBBC06E77E8D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2120A829-1D98-7B49-B338-2F02F8441876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E6819EF-0619-8242-A9B1-D82063EC5EEA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35BA10E6-F2EC-994C-ACF7-955FF85C87E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B5074FBA-D762-464E-ACF6-0E7E460D5E67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C84834E6-B131-F243-ABBE-F89D414E676D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EB9B9BAB-F38E-3F48-8EC5-C62F09195486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929564CC-C4D5-C543-8A33-4458392244BF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87287DEE-6F17-A241-9CBE-F86B7C8F415E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608C4D1-1DCD-054D-854E-D26AB4DB5791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47BF19E-F7C5-4A4E-B362-E27FCE375CFE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D8498D0F-FF62-FC49-8328-BEF8FCC011A0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E06C467D-FAC5-814B-8009-3F2E89DF2C37}"/>
                </a:ext>
              </a:extLst>
            </p:cNvPr>
            <p:cNvCxnSpPr>
              <a:cxnSpLocks/>
              <a:stCxn id="30" idx="6"/>
              <a:endCxn id="35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57981156-9A8B-7A40-A707-60D63A67A7C0}"/>
                </a:ext>
              </a:extLst>
            </p:cNvPr>
            <p:cNvCxnSpPr>
              <a:cxnSpLocks/>
              <a:stCxn id="31" idx="6"/>
              <a:endCxn id="35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5564323-8B00-F947-A0A5-917E65BDEE8B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41FC94B-3341-0641-A8D4-78220EEAFE05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B3B2145-76A8-C44A-9128-D2410270E5E6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8D2F7C0B-5008-FE4E-8E15-CA0D600802CA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37A88A3-E098-444B-A751-566E31EC41D1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DCFAEB11-682D-0D48-8025-539C262188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4B683428-F9F4-7140-8D2B-6B4D97C8230A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66CA644F-0F1E-D047-8B65-F8A5BCA18156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6D148E9-7FD9-2547-8DD6-95D01AABB481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823E261-335F-BF4E-B19A-97E03818827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D5DC8BC5-B21E-5947-AD80-F4180F88B2F9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8D765329-70AA-0B49-8029-9D116544AEFF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7350E501-48E8-FF49-900E-87CB3AA67378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A926B1ED-27AD-CD4F-8F6E-C2BC155C0EBE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D81C3565-BB6E-4141-9AB7-43A13CBCD72E}"/>
                </a:ext>
              </a:extLst>
            </p:cNvPr>
            <p:cNvCxnSpPr>
              <a:cxnSpLocks/>
              <a:stCxn id="28" idx="6"/>
              <a:endCxn id="33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C1A32A06-A2C8-5946-8FA6-3A4EC2042A73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D38915A4-B3B2-7245-AB21-53BB45DCE010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3C7B1CFA-8869-0841-B525-92DCF8F9101D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59A4C1B8-631E-0E47-93A4-D19CAB45F441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F98619AE-4DCC-174B-BA7D-DEAB7C212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043"/>
          <a:stretch/>
        </p:blipFill>
        <p:spPr>
          <a:xfrm>
            <a:off x="1606065" y="2924122"/>
            <a:ext cx="4343475" cy="295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8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2.1 Permutation Importance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13</a:t>
            </a:fld>
            <a:endParaRPr lang="en-GB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6722463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17B11F98-7DDC-7A49-883D-0211AF806B64}"/>
              </a:ext>
            </a:extLst>
          </p:cNvPr>
          <p:cNvSpPr txBox="1"/>
          <p:nvPr/>
        </p:nvSpPr>
        <p:spPr>
          <a:xfrm>
            <a:off x="914401" y="2274838"/>
            <a:ext cx="38861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Main idea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Shuffle the value of one feature column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check the performance of a pretrained network on this permuted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importance of a feature can then be determined by the performance change of the network</a:t>
            </a:r>
          </a:p>
          <a:p>
            <a:br>
              <a:rPr lang="en-GB" dirty="0"/>
            </a:br>
            <a:r>
              <a:rPr lang="en-GB" dirty="0"/>
              <a:t>Further information can be found on </a:t>
            </a:r>
            <a:r>
              <a:rPr lang="en-GB" dirty="0">
                <a:hlinkClick r:id="rId7"/>
              </a:rPr>
              <a:t>https://arxiv.org/pdf/1801.01489.pdf</a:t>
            </a:r>
            <a:r>
              <a:rPr lang="en-GB" dirty="0"/>
              <a:t>  </a:t>
            </a:r>
          </a:p>
          <a:p>
            <a:endParaRPr lang="en-GB" dirty="0"/>
          </a:p>
        </p:txBody>
      </p:sp>
      <p:graphicFrame>
        <p:nvGraphicFramePr>
          <p:cNvPr id="15" name="Tabelle 15">
            <a:extLst>
              <a:ext uri="{FF2B5EF4-FFF2-40B4-BE49-F238E27FC236}">
                <a16:creationId xmlns:a16="http://schemas.microsoft.com/office/drawing/2014/main" id="{34D1AC0D-F39E-EF45-9B3F-29120289C475}"/>
              </a:ext>
            </a:extLst>
          </p:cNvPr>
          <p:cNvGraphicFramePr>
            <a:graphicFrameLocks noGrp="1"/>
          </p:cNvGraphicFramePr>
          <p:nvPr/>
        </p:nvGraphicFramePr>
        <p:xfrm>
          <a:off x="5743575" y="2274838"/>
          <a:ext cx="6056315" cy="331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1263">
                  <a:extLst>
                    <a:ext uri="{9D8B030D-6E8A-4147-A177-3AD203B41FA5}">
                      <a16:colId xmlns:a16="http://schemas.microsoft.com/office/drawing/2014/main" val="3355411336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938357367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534267463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1605141819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124631486"/>
                    </a:ext>
                  </a:extLst>
                </a:gridCol>
              </a:tblGrid>
              <a:tr h="662992">
                <a:tc>
                  <a:txBody>
                    <a:bodyPr/>
                    <a:lstStyle/>
                    <a:p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58349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77522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1868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86324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301953"/>
                  </a:ext>
                </a:extLst>
              </a:tr>
            </a:tbl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FE1C8463-1048-A54B-AD7C-220313286302}"/>
              </a:ext>
            </a:extLst>
          </p:cNvPr>
          <p:cNvSpPr txBox="1"/>
          <p:nvPr/>
        </p:nvSpPr>
        <p:spPr>
          <a:xfrm>
            <a:off x="5743575" y="5670711"/>
            <a:ext cx="588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Idea</a:t>
            </a:r>
            <a:r>
              <a:rPr lang="en-GB" dirty="0"/>
              <a:t>: Shuffle one column and compare the performances</a:t>
            </a:r>
          </a:p>
        </p:txBody>
      </p:sp>
      <p:sp>
        <p:nvSpPr>
          <p:cNvPr id="25" name="Nach links gekrümmter Pfeil 24">
            <a:extLst>
              <a:ext uri="{FF2B5EF4-FFF2-40B4-BE49-F238E27FC236}">
                <a16:creationId xmlns:a16="http://schemas.microsoft.com/office/drawing/2014/main" id="{7EF44DFF-F852-D944-81FC-C3F9EEDE8DCE}"/>
              </a:ext>
            </a:extLst>
          </p:cNvPr>
          <p:cNvSpPr/>
          <p:nvPr/>
        </p:nvSpPr>
        <p:spPr>
          <a:xfrm>
            <a:off x="7715247" y="3167936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Nach links gekrümmter Pfeil 25">
            <a:extLst>
              <a:ext uri="{FF2B5EF4-FFF2-40B4-BE49-F238E27FC236}">
                <a16:creationId xmlns:a16="http://schemas.microsoft.com/office/drawing/2014/main" id="{67129578-8377-C247-A422-BA944DF8DEE7}"/>
              </a:ext>
            </a:extLst>
          </p:cNvPr>
          <p:cNvSpPr/>
          <p:nvPr/>
        </p:nvSpPr>
        <p:spPr>
          <a:xfrm rot="10800000">
            <a:off x="7097065" y="3822224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23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 Permutation </a:t>
            </a:r>
            <a:r>
              <a:rPr lang="de-DE" dirty="0" err="1"/>
              <a:t>Importance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00929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3144B5A-8963-384D-9E79-948BF7CF7FF8}"/>
              </a:ext>
            </a:extLst>
          </p:cNvPr>
          <p:cNvSpPr/>
          <p:nvPr/>
        </p:nvSpPr>
        <p:spPr>
          <a:xfrm>
            <a:off x="914400" y="2192035"/>
            <a:ext cx="9465360" cy="4311301"/>
          </a:xfrm>
          <a:prstGeom prst="roundRect">
            <a:avLst>
              <a:gd name="adj" fmla="val 30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Algorithm</a:t>
            </a:r>
          </a:p>
          <a:p>
            <a:endParaRPr lang="en-US" sz="2000" b="1" dirty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Take a model that was fit to the training set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Estimate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b="1" dirty="0">
                <a:solidFill>
                  <a:sysClr val="windowText" lastClr="000000"/>
                </a:solidFill>
              </a:rPr>
              <a:t>the predicted performance </a:t>
            </a:r>
            <a:r>
              <a:rPr lang="en-US" dirty="0">
                <a:solidFill>
                  <a:sysClr val="windowText" lastClr="000000"/>
                </a:solidFill>
              </a:rPr>
              <a:t>of the model on a validation dataset and take that as the baseline performance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For each feature j: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Shuffle</a:t>
            </a:r>
            <a:r>
              <a:rPr lang="en-US" dirty="0">
                <a:solidFill>
                  <a:sysClr val="windowText" lastClr="000000"/>
                </a:solidFill>
              </a:rPr>
              <a:t> all the values of the column in the original dataset (the other columns and labels are fixed)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Record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performance</a:t>
            </a:r>
            <a:r>
              <a:rPr lang="en-US" dirty="0">
                <a:solidFill>
                  <a:sysClr val="windowText" lastClr="000000"/>
                </a:solidFill>
              </a:rPr>
              <a:t> on the shuffled dataset of the original network 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Compute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feature importance </a:t>
            </a:r>
            <a:r>
              <a:rPr lang="en-US" dirty="0">
                <a:solidFill>
                  <a:sysClr val="windowText" lastClr="000000"/>
                </a:solidFill>
              </a:rPr>
              <a:t>as the absolute difference between the baseline performance and the performance of the shuffled dataset.</a:t>
            </a:r>
          </a:p>
          <a:p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Repeat a - c for many times and average over all trials.</a:t>
            </a:r>
          </a:p>
        </p:txBody>
      </p:sp>
    </p:spTree>
    <p:extLst>
      <p:ext uri="{BB962C8B-B14F-4D97-AF65-F5344CB8AC3E}">
        <p14:creationId xmlns:p14="http://schemas.microsoft.com/office/powerpoint/2010/main" val="329704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7DFA-1D79-F814-07F2-69379D117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2.2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D8603-2204-8CA7-45EC-4604F9E5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A88BD2-F677-261E-B62D-B88D488716E9}"/>
                  </a:ext>
                </a:extLst>
              </p:cNvPr>
              <p:cNvSpPr txBox="1"/>
              <p:nvPr/>
            </p:nvSpPr>
            <p:spPr>
              <a:xfrm>
                <a:off x="973688" y="3065375"/>
                <a:ext cx="1987062" cy="7272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A88BD2-F677-261E-B62D-B88D48871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88" y="3065375"/>
                <a:ext cx="1987062" cy="727250"/>
              </a:xfrm>
              <a:prstGeom prst="rect">
                <a:avLst/>
              </a:prstGeom>
              <a:blipFill>
                <a:blip r:embed="rId2"/>
                <a:stretch>
                  <a:fillRect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pieren 9">
            <a:extLst>
              <a:ext uri="{FF2B5EF4-FFF2-40B4-BE49-F238E27FC236}">
                <a16:creationId xmlns:a16="http://schemas.microsoft.com/office/drawing/2014/main" id="{DA39E621-BF4E-C1CA-4810-60E15079E0DF}"/>
              </a:ext>
            </a:extLst>
          </p:cNvPr>
          <p:cNvGrpSpPr/>
          <p:nvPr/>
        </p:nvGrpSpPr>
        <p:grpSpPr>
          <a:xfrm>
            <a:off x="3035957" y="2716687"/>
            <a:ext cx="2600775" cy="1541753"/>
            <a:chOff x="1832923" y="1626973"/>
            <a:chExt cx="5885917" cy="3126259"/>
          </a:xfrm>
          <a:blipFill>
            <a:blip r:embed="rId3"/>
            <a:tile tx="0" ty="0" sx="100000" sy="100000" flip="none" algn="tl"/>
          </a:blip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AF1986-016B-2F6A-8123-F8F2A6C5E0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CB3D221-A313-1B4D-1A2B-14E9464B2350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E12ECC-2238-62E4-E556-D3674999BF34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3EE322-421E-84E8-420E-5F41FACEACC3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3656F3E-0D05-5BF2-4890-BE5F576528C3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D6E17A-3826-7D03-9D99-5E107AB8E2EE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1858216-1B08-B8B4-66ED-98F1CE035AE3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628DEE-9046-5F57-AE55-C0414C0C03E3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0C4C60B-CD96-6FF6-01FD-263FFE59036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2820DEF-2E72-1B3C-0F25-1E226406D554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4B9ED7-1711-A7FC-2006-CF621461AA03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61BBE9E-8907-BB08-2A46-99E5E98E5F60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2A3E13E-BB7C-9CF9-B040-74C05F5C346D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" name="Gerade Verbindung mit Pfeil 36">
              <a:extLst>
                <a:ext uri="{FF2B5EF4-FFF2-40B4-BE49-F238E27FC236}">
                  <a16:creationId xmlns:a16="http://schemas.microsoft.com/office/drawing/2014/main" id="{01F5B0AE-5D5B-4343-D6B4-330DC2A1B7DE}"/>
                </a:ext>
              </a:extLst>
            </p:cNvPr>
            <p:cNvCxnSpPr>
              <a:cxnSpLocks/>
              <a:stCxn id="8" idx="6"/>
              <a:endCxn id="13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mit Pfeil 37">
              <a:extLst>
                <a:ext uri="{FF2B5EF4-FFF2-40B4-BE49-F238E27FC236}">
                  <a16:creationId xmlns:a16="http://schemas.microsoft.com/office/drawing/2014/main" id="{2464C794-27FB-F34C-A7EE-D9FD30D6D2E3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mit Pfeil 38">
              <a:extLst>
                <a:ext uri="{FF2B5EF4-FFF2-40B4-BE49-F238E27FC236}">
                  <a16:creationId xmlns:a16="http://schemas.microsoft.com/office/drawing/2014/main" id="{B380D1A5-504D-991D-79F5-E510D42B8CA1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mit Pfeil 39">
              <a:extLst>
                <a:ext uri="{FF2B5EF4-FFF2-40B4-BE49-F238E27FC236}">
                  <a16:creationId xmlns:a16="http://schemas.microsoft.com/office/drawing/2014/main" id="{5A195D08-94CE-6AE0-7EF6-2B2A90320ED3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mit Pfeil 40">
              <a:extLst>
                <a:ext uri="{FF2B5EF4-FFF2-40B4-BE49-F238E27FC236}">
                  <a16:creationId xmlns:a16="http://schemas.microsoft.com/office/drawing/2014/main" id="{743FAC2B-E043-4965-CBCA-E9762AE212FE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mit Pfeil 41">
              <a:extLst>
                <a:ext uri="{FF2B5EF4-FFF2-40B4-BE49-F238E27FC236}">
                  <a16:creationId xmlns:a16="http://schemas.microsoft.com/office/drawing/2014/main" id="{66C4EB29-9118-6B56-5934-99D7CB0D67B4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mit Pfeil 42">
              <a:extLst>
                <a:ext uri="{FF2B5EF4-FFF2-40B4-BE49-F238E27FC236}">
                  <a16:creationId xmlns:a16="http://schemas.microsoft.com/office/drawing/2014/main" id="{E4FA55EE-84D6-D0CD-6149-54522635CE20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mit Pfeil 43">
              <a:extLst>
                <a:ext uri="{FF2B5EF4-FFF2-40B4-BE49-F238E27FC236}">
                  <a16:creationId xmlns:a16="http://schemas.microsoft.com/office/drawing/2014/main" id="{A517B064-AFD4-35F4-AD00-44B56DA05FE1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mit Pfeil 44">
              <a:extLst>
                <a:ext uri="{FF2B5EF4-FFF2-40B4-BE49-F238E27FC236}">
                  <a16:creationId xmlns:a16="http://schemas.microsoft.com/office/drawing/2014/main" id="{37C1422D-1ABE-83E2-DCEA-26A90E9E7349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mit Pfeil 45">
              <a:extLst>
                <a:ext uri="{FF2B5EF4-FFF2-40B4-BE49-F238E27FC236}">
                  <a16:creationId xmlns:a16="http://schemas.microsoft.com/office/drawing/2014/main" id="{3F30CF76-1310-3DF1-1AF4-8DA9D2EC1C94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mit Pfeil 46">
              <a:extLst>
                <a:ext uri="{FF2B5EF4-FFF2-40B4-BE49-F238E27FC236}">
                  <a16:creationId xmlns:a16="http://schemas.microsoft.com/office/drawing/2014/main" id="{C96E104B-4F43-1DCF-9FDF-49B5318EDA95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Gerade Verbindung mit Pfeil 47">
              <a:extLst>
                <a:ext uri="{FF2B5EF4-FFF2-40B4-BE49-F238E27FC236}">
                  <a16:creationId xmlns:a16="http://schemas.microsoft.com/office/drawing/2014/main" id="{35641BFF-83F3-35AB-BCA4-8940DBC3EF4D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 Verbindung mit Pfeil 48">
              <a:extLst>
                <a:ext uri="{FF2B5EF4-FFF2-40B4-BE49-F238E27FC236}">
                  <a16:creationId xmlns:a16="http://schemas.microsoft.com/office/drawing/2014/main" id="{23D3F413-C8E8-9EF3-3309-551593F2E032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 Verbindung mit Pfeil 49">
              <a:extLst>
                <a:ext uri="{FF2B5EF4-FFF2-40B4-BE49-F238E27FC236}">
                  <a16:creationId xmlns:a16="http://schemas.microsoft.com/office/drawing/2014/main" id="{2EFEB0E1-31D6-CDB9-8305-B59D9E587415}"/>
                </a:ext>
              </a:extLst>
            </p:cNvPr>
            <p:cNvCxnSpPr>
              <a:cxnSpLocks/>
              <a:stCxn id="11" idx="6"/>
              <a:endCxn id="15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 Verbindung mit Pfeil 50">
              <a:extLst>
                <a:ext uri="{FF2B5EF4-FFF2-40B4-BE49-F238E27FC236}">
                  <a16:creationId xmlns:a16="http://schemas.microsoft.com/office/drawing/2014/main" id="{CE83351B-4BEF-D40C-4515-507C3820A727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Gerade Verbindung mit Pfeil 51">
              <a:extLst>
                <a:ext uri="{FF2B5EF4-FFF2-40B4-BE49-F238E27FC236}">
                  <a16:creationId xmlns:a16="http://schemas.microsoft.com/office/drawing/2014/main" id="{C4B3FD5B-FA54-7149-F86C-509777644EF5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Gerade Verbindung mit Pfeil 52">
              <a:extLst>
                <a:ext uri="{FF2B5EF4-FFF2-40B4-BE49-F238E27FC236}">
                  <a16:creationId xmlns:a16="http://schemas.microsoft.com/office/drawing/2014/main" id="{AEF63732-7E87-607D-6816-6E2CBB42FD15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53">
              <a:extLst>
                <a:ext uri="{FF2B5EF4-FFF2-40B4-BE49-F238E27FC236}">
                  <a16:creationId xmlns:a16="http://schemas.microsoft.com/office/drawing/2014/main" id="{80119357-2FD7-769D-A691-6A629FDA707C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54">
              <a:extLst>
                <a:ext uri="{FF2B5EF4-FFF2-40B4-BE49-F238E27FC236}">
                  <a16:creationId xmlns:a16="http://schemas.microsoft.com/office/drawing/2014/main" id="{7ED0A2E5-E2ED-665D-8A78-9626237D07B9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55">
              <a:extLst>
                <a:ext uri="{FF2B5EF4-FFF2-40B4-BE49-F238E27FC236}">
                  <a16:creationId xmlns:a16="http://schemas.microsoft.com/office/drawing/2014/main" id="{11B064C1-CA6B-66BE-5586-A878A436D455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56">
              <a:extLst>
                <a:ext uri="{FF2B5EF4-FFF2-40B4-BE49-F238E27FC236}">
                  <a16:creationId xmlns:a16="http://schemas.microsoft.com/office/drawing/2014/main" id="{AFF0A454-1347-176B-78B2-E64FF31468B0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57">
              <a:extLst>
                <a:ext uri="{FF2B5EF4-FFF2-40B4-BE49-F238E27FC236}">
                  <a16:creationId xmlns:a16="http://schemas.microsoft.com/office/drawing/2014/main" id="{85941222-F541-FD80-EF98-93E1CED8AEEC}"/>
                </a:ext>
              </a:extLst>
            </p:cNvPr>
            <p:cNvCxnSpPr>
              <a:cxnSpLocks/>
              <a:stCxn id="18" idx="6"/>
              <a:endCxn id="20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58">
              <a:extLst>
                <a:ext uri="{FF2B5EF4-FFF2-40B4-BE49-F238E27FC236}">
                  <a16:creationId xmlns:a16="http://schemas.microsoft.com/office/drawing/2014/main" id="{483A13C8-C007-1647-C446-64ADCC39709B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59">
              <a:extLst>
                <a:ext uri="{FF2B5EF4-FFF2-40B4-BE49-F238E27FC236}">
                  <a16:creationId xmlns:a16="http://schemas.microsoft.com/office/drawing/2014/main" id="{72D75E3B-BC73-7FA2-41AB-837A583A4F1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60">
              <a:extLst>
                <a:ext uri="{FF2B5EF4-FFF2-40B4-BE49-F238E27FC236}">
                  <a16:creationId xmlns:a16="http://schemas.microsoft.com/office/drawing/2014/main" id="{DA3B072E-41A9-710B-8F7D-AA3DE14BCB14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61">
              <a:extLst>
                <a:ext uri="{FF2B5EF4-FFF2-40B4-BE49-F238E27FC236}">
                  <a16:creationId xmlns:a16="http://schemas.microsoft.com/office/drawing/2014/main" id="{FE3A9C2F-B806-0248-5FA3-09D6E48C9924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62">
              <a:extLst>
                <a:ext uri="{FF2B5EF4-FFF2-40B4-BE49-F238E27FC236}">
                  <a16:creationId xmlns:a16="http://schemas.microsoft.com/office/drawing/2014/main" id="{01ED4204-573F-9B8D-8A1D-2B877CAA6FD0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63">
              <a:extLst>
                <a:ext uri="{FF2B5EF4-FFF2-40B4-BE49-F238E27FC236}">
                  <a16:creationId xmlns:a16="http://schemas.microsoft.com/office/drawing/2014/main" id="{B6065618-22DF-5A6D-6A8F-92A6980F0BDA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64">
              <a:extLst>
                <a:ext uri="{FF2B5EF4-FFF2-40B4-BE49-F238E27FC236}">
                  <a16:creationId xmlns:a16="http://schemas.microsoft.com/office/drawing/2014/main" id="{607CEB7F-1D6E-7C0B-AB8A-B1019001A611}"/>
                </a:ext>
              </a:extLst>
            </p:cNvPr>
            <p:cNvCxnSpPr>
              <a:cxnSpLocks/>
              <a:stCxn id="10" idx="6"/>
              <a:endCxn id="15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65">
              <a:extLst>
                <a:ext uri="{FF2B5EF4-FFF2-40B4-BE49-F238E27FC236}">
                  <a16:creationId xmlns:a16="http://schemas.microsoft.com/office/drawing/2014/main" id="{3AAB5094-2E3B-1EA3-35EC-2838872570C1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66">
              <a:extLst>
                <a:ext uri="{FF2B5EF4-FFF2-40B4-BE49-F238E27FC236}">
                  <a16:creationId xmlns:a16="http://schemas.microsoft.com/office/drawing/2014/main" id="{C7E8DE43-225A-A1FB-8C53-DFFC18469E63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67">
              <a:extLst>
                <a:ext uri="{FF2B5EF4-FFF2-40B4-BE49-F238E27FC236}">
                  <a16:creationId xmlns:a16="http://schemas.microsoft.com/office/drawing/2014/main" id="{145E6DAC-4AD6-3F1C-34E4-4B70B645F1D5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68">
              <a:extLst>
                <a:ext uri="{FF2B5EF4-FFF2-40B4-BE49-F238E27FC236}">
                  <a16:creationId xmlns:a16="http://schemas.microsoft.com/office/drawing/2014/main" id="{1FDAF7DC-D0AF-4C33-A9C5-93A5BFB01AAC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69">
              <a:extLst>
                <a:ext uri="{FF2B5EF4-FFF2-40B4-BE49-F238E27FC236}">
                  <a16:creationId xmlns:a16="http://schemas.microsoft.com/office/drawing/2014/main" id="{11FC7F44-B8C2-641F-FDD4-AF9E4461795C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70">
              <a:extLst>
                <a:ext uri="{FF2B5EF4-FFF2-40B4-BE49-F238E27FC236}">
                  <a16:creationId xmlns:a16="http://schemas.microsoft.com/office/drawing/2014/main" id="{13800202-ABEC-2DD4-E417-1FD606DF242D}"/>
                </a:ext>
              </a:extLst>
            </p:cNvPr>
            <p:cNvCxnSpPr>
              <a:cxnSpLocks/>
              <a:stCxn id="13" idx="6"/>
              <a:endCxn id="17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71">
              <a:extLst>
                <a:ext uri="{FF2B5EF4-FFF2-40B4-BE49-F238E27FC236}">
                  <a16:creationId xmlns:a16="http://schemas.microsoft.com/office/drawing/2014/main" id="{B9A9D9CF-A71D-C59A-0F21-0CF59D9BE8AE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72">
              <a:extLst>
                <a:ext uri="{FF2B5EF4-FFF2-40B4-BE49-F238E27FC236}">
                  <a16:creationId xmlns:a16="http://schemas.microsoft.com/office/drawing/2014/main" id="{2B093E66-2E61-4412-F78D-7D1124C1C105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CE156D2-9CFB-E9FA-C3C7-BE838944BA6B}"/>
              </a:ext>
            </a:extLst>
          </p:cNvPr>
          <p:cNvCxnSpPr>
            <a:cxnSpLocks/>
            <a:stCxn id="17" idx="4"/>
            <a:endCxn id="76" idx="0"/>
          </p:cNvCxnSpPr>
          <p:nvPr/>
        </p:nvCxnSpPr>
        <p:spPr>
          <a:xfrm flipH="1">
            <a:off x="2842010" y="4258440"/>
            <a:ext cx="1495245" cy="406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CEB3293-B538-0DCF-6649-8BC195DFFCE1}"/>
              </a:ext>
            </a:extLst>
          </p:cNvPr>
          <p:cNvSpPr txBox="1"/>
          <p:nvPr/>
        </p:nvSpPr>
        <p:spPr>
          <a:xfrm>
            <a:off x="5679531" y="3201256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</a:t>
            </a:r>
            <a:r>
              <a:rPr lang="en-DE" sz="2400"/>
              <a:t>at </a:t>
            </a:r>
            <a:r>
              <a:rPr lang="en-DE" sz="2400" dirty="0"/>
              <a:t>or dog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E3D90DC-2F26-C8A5-BDB7-570AF8A62C26}"/>
              </a:ext>
            </a:extLst>
          </p:cNvPr>
          <p:cNvSpPr/>
          <p:nvPr/>
        </p:nvSpPr>
        <p:spPr>
          <a:xfrm>
            <a:off x="3954203" y="4964890"/>
            <a:ext cx="134815" cy="134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2096441-B6F9-A959-50B8-55A7D817B93B}"/>
                  </a:ext>
                </a:extLst>
              </p:cNvPr>
              <p:cNvSpPr txBox="1"/>
              <p:nvPr/>
            </p:nvSpPr>
            <p:spPr>
              <a:xfrm>
                <a:off x="6048740" y="4926197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2096441-B6F9-A959-50B8-55A7D817B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740" y="4926197"/>
                <a:ext cx="235641" cy="276999"/>
              </a:xfrm>
              <a:prstGeom prst="rect">
                <a:avLst/>
              </a:prstGeom>
              <a:blipFill>
                <a:blip r:embed="rId4"/>
                <a:stretch>
                  <a:fillRect l="-1052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C582D3-3E26-60A6-F46E-D34CB5D24ED4}"/>
                  </a:ext>
                </a:extLst>
              </p:cNvPr>
              <p:cNvSpPr txBox="1"/>
              <p:nvPr/>
            </p:nvSpPr>
            <p:spPr>
              <a:xfrm>
                <a:off x="1848479" y="4664880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.4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C582D3-3E26-60A6-F46E-D34CB5D24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479" y="4664880"/>
                <a:ext cx="1987062" cy="718466"/>
              </a:xfrm>
              <a:prstGeom prst="rect">
                <a:avLst/>
              </a:prstGeom>
              <a:blipFill>
                <a:blip r:embed="rId5"/>
                <a:stretch>
                  <a:fillRect t="-175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CCE6F60-6E53-899B-C8E2-8E3CDB28F466}"/>
                  </a:ext>
                </a:extLst>
              </p:cNvPr>
              <p:cNvSpPr txBox="1"/>
              <p:nvPr/>
            </p:nvSpPr>
            <p:spPr>
              <a:xfrm>
                <a:off x="3948256" y="4646006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CCE6F60-6E53-899B-C8E2-8E3CDB28F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256" y="4646006"/>
                <a:ext cx="1987062" cy="718466"/>
              </a:xfrm>
              <a:prstGeom prst="rect">
                <a:avLst/>
              </a:prstGeom>
              <a:blipFill>
                <a:blip r:embed="rId6"/>
                <a:stretch>
                  <a:fillRect t="-172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4CD918B-8D8C-6F62-8D03-D91EE7AA5C1A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4572003" y="3965933"/>
            <a:ext cx="369784" cy="68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8EFDA23-C1FB-5109-2077-DC94AD21BBEA}"/>
                  </a:ext>
                </a:extLst>
              </p:cNvPr>
              <p:cNvSpPr txBox="1"/>
              <p:nvPr/>
            </p:nvSpPr>
            <p:spPr>
              <a:xfrm>
                <a:off x="6369399" y="4688629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8EFDA23-C1FB-5109-2077-DC94AD21B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399" y="4688629"/>
                <a:ext cx="1987062" cy="718466"/>
              </a:xfrm>
              <a:prstGeom prst="rect">
                <a:avLst/>
              </a:prstGeom>
              <a:blipFill>
                <a:blip r:embed="rId7"/>
                <a:stretch>
                  <a:fillRect t="-175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E660ACCC-4A27-20CE-CE0F-0D3D164050D0}"/>
              </a:ext>
            </a:extLst>
          </p:cNvPr>
          <p:cNvSpPr txBox="1"/>
          <p:nvPr/>
        </p:nvSpPr>
        <p:spPr>
          <a:xfrm>
            <a:off x="6511006" y="5538705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</a:t>
            </a:r>
            <a:r>
              <a:rPr lang="en-DE" sz="2000" dirty="0"/>
              <a:t>ctivation Map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B8512CE-2D05-DE6D-6F48-CC9B3282BD26}"/>
              </a:ext>
            </a:extLst>
          </p:cNvPr>
          <p:cNvSpPr txBox="1"/>
          <p:nvPr/>
        </p:nvSpPr>
        <p:spPr>
          <a:xfrm>
            <a:off x="4369484" y="5538705"/>
            <a:ext cx="1077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Weights</a:t>
            </a:r>
            <a:endParaRPr lang="en-DE" sz="2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D866B73-2194-0293-02BA-CD04EC2D2777}"/>
              </a:ext>
            </a:extLst>
          </p:cNvPr>
          <p:cNvSpPr txBox="1"/>
          <p:nvPr/>
        </p:nvSpPr>
        <p:spPr>
          <a:xfrm>
            <a:off x="1813230" y="5538705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Representations</a:t>
            </a:r>
            <a:endParaRPr lang="en-DE" sz="20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EAAF992-EBC7-0222-FDE5-75D483975609}"/>
              </a:ext>
            </a:extLst>
          </p:cNvPr>
          <p:cNvSpPr/>
          <p:nvPr/>
        </p:nvSpPr>
        <p:spPr>
          <a:xfrm>
            <a:off x="9425163" y="1919597"/>
            <a:ext cx="2355738" cy="718466"/>
          </a:xfrm>
          <a:prstGeom prst="rect">
            <a:avLst/>
          </a:prstGeom>
          <a:ln>
            <a:noFill/>
          </a:ln>
          <a:effectLst>
            <a:outerShdw blurRad="25829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L</a:t>
            </a:r>
            <a:r>
              <a:rPr lang="en-DE" b="1"/>
              <a:t>ayer </a:t>
            </a:r>
            <a:r>
              <a:rPr lang="en-DE" b="1" dirty="0"/>
              <a:t>to recod the weights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066E98D-721E-9986-74C5-E508C17D92ED}"/>
              </a:ext>
            </a:extLst>
          </p:cNvPr>
          <p:cNvSpPr/>
          <p:nvPr/>
        </p:nvSpPr>
        <p:spPr>
          <a:xfrm>
            <a:off x="9400786" y="3315610"/>
            <a:ext cx="2355738" cy="718466"/>
          </a:xfrm>
          <a:prstGeom prst="rect">
            <a:avLst/>
          </a:prstGeom>
          <a:ln>
            <a:noFill/>
          </a:ln>
          <a:effectLst>
            <a:outerShdw blurRad="25829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/>
              <a:t>Gradients of the loss as weights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FA7012-18DB-DA68-079C-48B03C637308}"/>
              </a:ext>
            </a:extLst>
          </p:cNvPr>
          <p:cNvSpPr/>
          <p:nvPr/>
        </p:nvSpPr>
        <p:spPr>
          <a:xfrm>
            <a:off x="9400786" y="4723664"/>
            <a:ext cx="2355738" cy="718466"/>
          </a:xfrm>
          <a:prstGeom prst="rect">
            <a:avLst/>
          </a:prstGeom>
          <a:ln>
            <a:noFill/>
          </a:ln>
          <a:effectLst>
            <a:outerShdw blurRad="25829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/>
              <a:t>Combine both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D7F55C-322D-496A-813D-CA6A0E6AE8A8}"/>
              </a:ext>
            </a:extLst>
          </p:cNvPr>
          <p:cNvSpPr txBox="1"/>
          <p:nvPr/>
        </p:nvSpPr>
        <p:spPr>
          <a:xfrm>
            <a:off x="9290666" y="2638063"/>
            <a:ext cx="2606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Class A</a:t>
            </a:r>
            <a:r>
              <a:rPr lang="en-DE" sz="1600" dirty="0"/>
              <a:t>ctivation Map(CAM)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3F579F-579A-985F-4C41-AE04349766B5}"/>
              </a:ext>
            </a:extLst>
          </p:cNvPr>
          <p:cNvSpPr txBox="1"/>
          <p:nvPr/>
        </p:nvSpPr>
        <p:spPr>
          <a:xfrm>
            <a:off x="10012634" y="5438311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Grad-CAM</a:t>
            </a:r>
            <a:endParaRPr lang="en-DE" sz="16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1A9916-078A-AEAB-304B-1952E0EFE34D}"/>
              </a:ext>
            </a:extLst>
          </p:cNvPr>
          <p:cNvSpPr txBox="1"/>
          <p:nvPr/>
        </p:nvSpPr>
        <p:spPr>
          <a:xfrm>
            <a:off x="9884015" y="4040010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Saliency Map</a:t>
            </a:r>
            <a:endParaRPr lang="en-DE" sz="1600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7379E9CB-E834-E54E-88DD-1D70D6220C17}"/>
              </a:ext>
            </a:extLst>
          </p:cNvPr>
          <p:cNvSpPr txBox="1"/>
          <p:nvPr/>
        </p:nvSpPr>
        <p:spPr>
          <a:xfrm>
            <a:off x="1671330" y="1988892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Concept</a:t>
            </a:r>
            <a:endParaRPr lang="de-DE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70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7" grpId="0"/>
      <p:bldP spid="72" grpId="0" animBg="1"/>
      <p:bldP spid="73" grpId="0"/>
      <p:bldP spid="76" grpId="0"/>
      <p:bldP spid="77" grpId="0"/>
      <p:bldP spid="82" grpId="0"/>
      <p:bldP spid="83" grpId="0"/>
      <p:bldP spid="84" grpId="0"/>
      <p:bldP spid="85" grpId="0"/>
      <p:bldP spid="87" grpId="0" animBg="1"/>
      <p:bldP spid="88" grpId="0" animBg="1"/>
      <p:bldP spid="89" grpId="0" animBg="1"/>
      <p:bldP spid="90" grpId="0"/>
      <p:bldP spid="91" grpId="0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7458075" cy="847165"/>
          </a:xfrm>
        </p:spPr>
        <p:txBody>
          <a:bodyPr>
            <a:normAutofit/>
          </a:bodyPr>
          <a:lstStyle/>
          <a:p>
            <a:r>
              <a:rPr lang="de-DE" dirty="0"/>
              <a:t>2.2 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(CAM)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0133778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DB238C3-0B8B-8474-48BB-E2FDD06BD55D}"/>
              </a:ext>
            </a:extLst>
          </p:cNvPr>
          <p:cNvGrpSpPr/>
          <p:nvPr/>
        </p:nvGrpSpPr>
        <p:grpSpPr>
          <a:xfrm>
            <a:off x="1340990" y="2120975"/>
            <a:ext cx="8268981" cy="1931464"/>
            <a:chOff x="2138698" y="2106131"/>
            <a:chExt cx="7234395" cy="216402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12619D7-4456-F4BD-B82A-CA89D330C95D}"/>
                </a:ext>
              </a:extLst>
            </p:cNvPr>
            <p:cNvSpPr/>
            <p:nvPr/>
          </p:nvSpPr>
          <p:spPr>
            <a:xfrm>
              <a:off x="2915713" y="2106542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CONV2D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8D68911-65F4-573C-0374-4C36F57DA862}"/>
                </a:ext>
              </a:extLst>
            </p:cNvPr>
            <p:cNvSpPr/>
            <p:nvPr/>
          </p:nvSpPr>
          <p:spPr>
            <a:xfrm>
              <a:off x="3658320" y="2106131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000" dirty="0"/>
                <a:t>MAXPOOLING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979B57F-DF05-2D47-7A56-06ADB693EAD0}"/>
                </a:ext>
              </a:extLst>
            </p:cNvPr>
            <p:cNvSpPr/>
            <p:nvPr/>
          </p:nvSpPr>
          <p:spPr>
            <a:xfrm>
              <a:off x="4400927" y="2111899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CONV2D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253B3CB-8FEB-E551-E2B0-CC7E2DB560AE}"/>
                </a:ext>
              </a:extLst>
            </p:cNvPr>
            <p:cNvSpPr/>
            <p:nvPr/>
          </p:nvSpPr>
          <p:spPr>
            <a:xfrm>
              <a:off x="5143534" y="2111488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000" dirty="0"/>
                <a:t>MAXPOOLING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891B03E-1199-AB7D-CE95-776C26FCCEE9}"/>
                </a:ext>
              </a:extLst>
            </p:cNvPr>
            <p:cNvSpPr/>
            <p:nvPr/>
          </p:nvSpPr>
          <p:spPr>
            <a:xfrm>
              <a:off x="7253410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CONV2D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6EEAE61-8AB0-2930-51AE-523B1ECA9289}"/>
                </a:ext>
              </a:extLst>
            </p:cNvPr>
            <p:cNvSpPr/>
            <p:nvPr/>
          </p:nvSpPr>
          <p:spPr>
            <a:xfrm>
              <a:off x="7996017" y="2106131"/>
              <a:ext cx="614855" cy="215825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GAP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37B5453-AEAA-FF79-A103-B4BE2D775AC8}"/>
                </a:ext>
              </a:extLst>
            </p:cNvPr>
            <p:cNvSpPr/>
            <p:nvPr/>
          </p:nvSpPr>
          <p:spPr>
            <a:xfrm>
              <a:off x="8758238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DENSE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DC9B43C-A976-88C0-3081-01E13C59BA24}"/>
                </a:ext>
              </a:extLst>
            </p:cNvPr>
            <p:cNvCxnSpPr>
              <a:cxnSpLocks/>
              <a:stCxn id="73" idx="3"/>
              <a:endCxn id="74" idx="1"/>
            </p:cNvCxnSpPr>
            <p:nvPr/>
          </p:nvCxnSpPr>
          <p:spPr>
            <a:xfrm flipV="1">
              <a:off x="5758389" y="3185257"/>
              <a:ext cx="1495021" cy="5357"/>
            </a:xfrm>
            <a:prstGeom prst="line">
              <a:avLst/>
            </a:prstGeom>
            <a:ln w="730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F8E1CAE-4057-0EB3-AA12-51502458B3CC}"/>
                </a:ext>
              </a:extLst>
            </p:cNvPr>
            <p:cNvSpPr/>
            <p:nvPr/>
          </p:nvSpPr>
          <p:spPr>
            <a:xfrm>
              <a:off x="2138698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Input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1894FD5-B9C2-F1FD-0309-041E9DD4FBEE}"/>
              </a:ext>
            </a:extLst>
          </p:cNvPr>
          <p:cNvSpPr/>
          <p:nvPr/>
        </p:nvSpPr>
        <p:spPr>
          <a:xfrm>
            <a:off x="2523183" y="4444074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INPUT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641EA2-4615-66FF-D35D-A0BB07D20CC7}"/>
              </a:ext>
            </a:extLst>
          </p:cNvPr>
          <p:cNvSpPr/>
          <p:nvPr/>
        </p:nvSpPr>
        <p:spPr>
          <a:xfrm>
            <a:off x="4756323" y="4428308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DENSE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16E7420-32E7-6F07-869C-B0B1A1930C55}"/>
              </a:ext>
            </a:extLst>
          </p:cNvPr>
          <p:cNvSpPr/>
          <p:nvPr/>
        </p:nvSpPr>
        <p:spPr>
          <a:xfrm>
            <a:off x="4008813" y="4406746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CONV2D</a:t>
            </a:r>
          </a:p>
        </p:txBody>
      </p:sp>
      <p:pic>
        <p:nvPicPr>
          <p:cNvPr id="87" name="Grafik 11" descr="Katze mit einfarbiger Füllung">
            <a:extLst>
              <a:ext uri="{FF2B5EF4-FFF2-40B4-BE49-F238E27FC236}">
                <a16:creationId xmlns:a16="http://schemas.microsoft.com/office/drawing/2014/main" id="{3E6E553D-E60B-57EC-9FDC-0EE60A38F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14326" y="4876204"/>
            <a:ext cx="1280463" cy="1280463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3269D84-1F9A-5276-D3CE-DE1ECEA83665}"/>
              </a:ext>
            </a:extLst>
          </p:cNvPr>
          <p:cNvCxnSpPr>
            <a:stCxn id="87" idx="3"/>
            <a:endCxn id="81" idx="1"/>
          </p:cNvCxnSpPr>
          <p:nvPr/>
        </p:nvCxnSpPr>
        <p:spPr>
          <a:xfrm>
            <a:off x="1166137" y="5516436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E31219E-13E6-F4FA-8147-A24819A68B3C}"/>
              </a:ext>
            </a:extLst>
          </p:cNvPr>
          <p:cNvCxnSpPr/>
          <p:nvPr/>
        </p:nvCxnSpPr>
        <p:spPr>
          <a:xfrm>
            <a:off x="5371178" y="5479108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5B146053-98D8-6719-D8EE-5E8F766D55D2}"/>
              </a:ext>
            </a:extLst>
          </p:cNvPr>
          <p:cNvSpPr/>
          <p:nvPr/>
        </p:nvSpPr>
        <p:spPr>
          <a:xfrm>
            <a:off x="5628672" y="4753304"/>
            <a:ext cx="940735" cy="601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y’ </a:t>
            </a:r>
            <a:r>
              <a:rPr lang="en-DE" sz="1600" dirty="0"/>
              <a:t>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915D8CB-77B3-9269-8F80-DAB0254D202A}"/>
              </a:ext>
            </a:extLst>
          </p:cNvPr>
          <p:cNvSpPr/>
          <p:nvPr/>
        </p:nvSpPr>
        <p:spPr>
          <a:xfrm>
            <a:off x="7883263" y="4476513"/>
            <a:ext cx="91014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CONV </a:t>
            </a:r>
            <a:r>
              <a:rPr lang="en-DE" sz="1600"/>
              <a:t>repre</a:t>
            </a:r>
            <a:r>
              <a:rPr lang="de-DE" sz="1600" dirty="0"/>
              <a:t>-</a:t>
            </a:r>
            <a:r>
              <a:rPr lang="en-DE" sz="1600"/>
              <a:t>senta</a:t>
            </a:r>
            <a:r>
              <a:rPr lang="de-DE" sz="1600" dirty="0"/>
              <a:t>-</a:t>
            </a:r>
            <a:r>
              <a:rPr lang="en-DE" sz="1600"/>
              <a:t>tion</a:t>
            </a:r>
            <a:r>
              <a:rPr lang="en-DE"/>
              <a:t> </a:t>
            </a:r>
            <a:endParaRPr lang="en-DE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FA80AAA-0631-4923-4939-84B3CC1FCA2C}"/>
              </a:ext>
            </a:extLst>
          </p:cNvPr>
          <p:cNvSpPr/>
          <p:nvPr/>
        </p:nvSpPr>
        <p:spPr>
          <a:xfrm>
            <a:off x="9675346" y="4482594"/>
            <a:ext cx="767503" cy="21582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000" dirty="0"/>
              <a:t>GAP Weights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B06B959-1409-38A5-BA60-31A43EBEF413}"/>
              </a:ext>
            </a:extLst>
          </p:cNvPr>
          <p:cNvSpPr/>
          <p:nvPr/>
        </p:nvSpPr>
        <p:spPr>
          <a:xfrm>
            <a:off x="9100836" y="5475289"/>
            <a:ext cx="307428" cy="3204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EB32721-C5BA-16F6-E059-A5A7B8D2A066}"/>
              </a:ext>
            </a:extLst>
          </p:cNvPr>
          <p:cNvSpPr/>
          <p:nvPr/>
        </p:nvSpPr>
        <p:spPr>
          <a:xfrm>
            <a:off x="2224893" y="4296144"/>
            <a:ext cx="3285758" cy="2358291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8509BF8-3886-F4A7-D3A7-AE147AE655DC}"/>
              </a:ext>
            </a:extLst>
          </p:cNvPr>
          <p:cNvSpPr txBox="1"/>
          <p:nvPr/>
        </p:nvSpPr>
        <p:spPr>
          <a:xfrm>
            <a:off x="739498" y="6120954"/>
            <a:ext cx="1583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CAM-Model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0749AFD0-BCC5-104E-939B-C130F82D3AED}"/>
              </a:ext>
            </a:extLst>
          </p:cNvPr>
          <p:cNvCxnSpPr>
            <a:cxnSpLocks/>
            <a:stCxn id="86" idx="0"/>
            <a:endCxn id="94" idx="0"/>
          </p:cNvCxnSpPr>
          <p:nvPr/>
        </p:nvCxnSpPr>
        <p:spPr>
          <a:xfrm rot="16200000" flipH="1">
            <a:off x="6292404" y="2430582"/>
            <a:ext cx="69767" cy="4022095"/>
          </a:xfrm>
          <a:prstGeom prst="bentConnector3">
            <a:avLst>
              <a:gd name="adj1" fmla="val -327662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451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28010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43013" y="5586165"/>
            <a:ext cx="434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Step 1 </a:t>
            </a:r>
            <a:r>
              <a:rPr lang="en-US" dirty="0"/>
              <a:t>We have a model with a nonlinear </a:t>
            </a:r>
          </a:p>
          <a:p>
            <a:pPr algn="ctr"/>
            <a:r>
              <a:rPr lang="en-US" dirty="0"/>
              <a:t>decision function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B590FB0-2EDE-0F46-851E-BDE737EBD05F}"/>
              </a:ext>
            </a:extLst>
          </p:cNvPr>
          <p:cNvGrpSpPr/>
          <p:nvPr/>
        </p:nvGrpSpPr>
        <p:grpSpPr>
          <a:xfrm>
            <a:off x="1611993" y="2503066"/>
            <a:ext cx="4028303" cy="2866768"/>
            <a:chOff x="667265" y="2471351"/>
            <a:chExt cx="4028303" cy="286676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9624502-567E-914F-B843-87B52DA23B35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D3286D7D-BB32-254B-B16F-47C5B23A9666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A37583-9D4F-D44A-88F7-EDF65572FD5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E4CFBC-72B9-244F-AB34-8D46B3B43855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54FEE4-9994-F442-8573-CA71EEA40F79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2A73F5-8E4C-9647-8EF1-2B1D48C0D35E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BD9FFD9-B147-6B48-B61C-9C31D8B9A524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C3441-085D-D34A-8FF8-E4686B4597F2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293356-91E0-BE4B-9DDB-BF3AE94AEAC1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6AD8ED-C1F1-4C43-8D0F-AD52A06498AF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6EE250-A456-064B-B0C3-E52FB8260B87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1215947-BFAC-9A49-9CF0-F842C32749D8}"/>
                </a:ext>
              </a:extLst>
            </p:cNvPr>
            <p:cNvSpPr/>
            <p:nvPr/>
          </p:nvSpPr>
          <p:spPr>
            <a:xfrm>
              <a:off x="2399226" y="390877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AB6DCF-198A-684F-B9D5-C15F4EBB0C07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0A9B-F5FD-CC4C-B827-23F7C4C8EDDB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983623-B981-124E-995C-0E0BB7397913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B91EC3F-514D-FB4D-BAB2-C32569B59EDA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38864EE-FCEA-D643-B1B8-D680F946DBA2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6B35208-B9FA-AA4F-BF31-E223C10E4313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999E96A3-79CB-8B4F-8033-85014FD47CBC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205B3B6-5B66-DC43-BACD-0418BAED8E45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30D6A8A-18BD-6942-86A5-9E3E37627418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AB101F62-36FB-6A4B-90A1-9AF8A6F3E12B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0F686C0C-D5D9-134E-B84C-05D5091896F1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5DA59DE-DC96-6E4E-B564-79BB46C23C58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24DE99B-34D8-CC45-A92B-194D52C44137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7BC2560-B68D-AD4B-978B-E9A9E6519FFB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947F956A-5AFE-B843-9117-18D09B460369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858A0E6B-2B6E-A745-A436-686B33B0BD21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A9C77893-84D9-1342-8524-1743B0D7A22C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E5C784AF-6106-594A-9BFB-4DE31F7E0706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2AA991E-0A5B-B441-B529-532E7FE26AD5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CFDAFB02-2421-024F-8799-59F193E9439A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063607D2-1068-9249-B3B2-C3C217D5CD43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02D5AEE-44C8-BD4A-93E9-B5B6A4B710E9}"/>
              </a:ext>
            </a:extLst>
          </p:cNvPr>
          <p:cNvGrpSpPr/>
          <p:nvPr/>
        </p:nvGrpSpPr>
        <p:grpSpPr>
          <a:xfrm>
            <a:off x="6555453" y="2503066"/>
            <a:ext cx="4028303" cy="2866768"/>
            <a:chOff x="667265" y="2471351"/>
            <a:chExt cx="4028303" cy="2866768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F88BC361-1D63-5A43-94A4-4FE973E6BC80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ihandform 48">
              <a:extLst>
                <a:ext uri="{FF2B5EF4-FFF2-40B4-BE49-F238E27FC236}">
                  <a16:creationId xmlns:a16="http://schemas.microsoft.com/office/drawing/2014/main" id="{730C8871-F7E5-BD4D-BED4-5EB94EC589A9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D1113B5-EF83-8B4D-A15A-640BD1A8477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AC4149-3F25-B84F-BAE3-1EDA647205E4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758FB1-2EBF-B145-9194-426060134EF1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A871068-7D95-7144-9F95-8D22B52C843D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32EB5CA-670C-9640-9C87-86F62A60275D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148EDE-87E3-784F-9791-B40A24132ED1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92DAC1-6D02-8D41-9266-BE5BA677E015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47B11C3-2887-874B-82DA-937EFC73F22C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66718EE-FC2A-804C-B422-D1CA2EDF97D6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AEB35E1-F33B-8941-A485-D9CD93D1A33A}"/>
                </a:ext>
              </a:extLst>
            </p:cNvPr>
            <p:cNvSpPr/>
            <p:nvPr/>
          </p:nvSpPr>
          <p:spPr>
            <a:xfrm>
              <a:off x="2282683" y="3820804"/>
              <a:ext cx="416583" cy="416583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3B65096-DD57-BB46-9E6B-42D788799FD6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0A028BA-696A-D14B-A114-10245B1AFC98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AE3DEF6-19FE-4147-925F-FA546E6E5DFB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E7FDE90-C716-1C40-8914-93C122CEE219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9085F22-C7E6-4C46-8848-E24A390AD900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92AEFD0E-86EC-5B41-B5F8-A11803B6A9E1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BAF63148-2318-E841-BA10-09C883185B8A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D3DC7744-DD50-4A44-8AB5-64FE542AF800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BB5E8838-F0C9-E846-91CC-1E0128C3A2EB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BC071177-2F0A-E44A-80E7-4C3B7FE39595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43714075-7A83-E240-B7F3-50187588F495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8D4EA824-6A0D-BF40-888A-099B0F4EDB72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6AD3D7E7-7E34-1449-AB70-D1AED68F6BEF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B40DBF64-7D1A-5D4C-9593-5A645DADB5C3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8905F92A-F973-F24A-85D0-562A892C05D3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49455464-FD2F-B84D-8D30-D356B2FE5DB0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D4FCB8F8-C1A0-0B4C-ADF1-11BD00BC6E3E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ECFD34-F955-AA45-B6A5-A14EE3265745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9AD5EF53-D80D-1E45-8BFD-1E215BDBC500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5F297CFE-03F1-3243-B2A0-461C9AD99D6F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0D26888-DA97-BA4C-B6E1-1A9F824F2649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 </a:t>
            </a:r>
            <a:r>
              <a:rPr lang="en-US" dirty="0"/>
              <a:t>We decide on one data point that we want to inspect further</a:t>
            </a:r>
          </a:p>
        </p:txBody>
      </p:sp>
    </p:spTree>
    <p:extLst>
      <p:ext uri="{BB962C8B-B14F-4D97-AF65-F5344CB8AC3E}">
        <p14:creationId xmlns:p14="http://schemas.microsoft.com/office/powerpoint/2010/main" val="2992801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4887859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with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itel 1">
            <a:extLst>
              <a:ext uri="{FF2B5EF4-FFF2-40B4-BE49-F238E27FC236}">
                <a16:creationId xmlns:a16="http://schemas.microsoft.com/office/drawing/2014/main" id="{3BB34D9C-07F2-4846-AC1A-5F4A549A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9744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19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with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84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Stroke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19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Stroke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50B126D-F685-D243-9BE2-F1D83142F51E}"/>
              </a:ext>
            </a:extLst>
          </p:cNvPr>
          <p:cNvCxnSpPr>
            <a:stCxn id="89" idx="0"/>
          </p:cNvCxnSpPr>
          <p:nvPr/>
        </p:nvCxnSpPr>
        <p:spPr>
          <a:xfrm>
            <a:off x="1609629" y="2505569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feld 135">
            <a:extLst>
              <a:ext uri="{FF2B5EF4-FFF2-40B4-BE49-F238E27FC236}">
                <a16:creationId xmlns:a16="http://schemas.microsoft.com/office/drawing/2014/main" id="{7C544A15-D6A5-2F4A-AB5D-68DB3383A046}"/>
              </a:ext>
            </a:extLst>
          </p:cNvPr>
          <p:cNvSpPr txBox="1"/>
          <p:nvPr/>
        </p:nvSpPr>
        <p:spPr>
          <a:xfrm>
            <a:off x="940695" y="507831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7B314B69-4574-2648-B0AB-1DE129F61EAC}"/>
              </a:ext>
            </a:extLst>
          </p:cNvPr>
          <p:cNvCxnSpPr>
            <a:cxnSpLocks/>
            <a:endCxn id="89" idx="0"/>
          </p:cNvCxnSpPr>
          <p:nvPr/>
        </p:nvCxnSpPr>
        <p:spPr>
          <a:xfrm flipH="1" flipV="1">
            <a:off x="1609629" y="2505569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0A4D6E62-6426-D642-A6FA-C603EBBE8EC1}"/>
              </a:ext>
            </a:extLst>
          </p:cNvPr>
          <p:cNvSpPr txBox="1"/>
          <p:nvPr/>
        </p:nvSpPr>
        <p:spPr>
          <a:xfrm>
            <a:off x="680997" y="390870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775B7D4F-078C-B349-9744-0F57015A845D}"/>
              </a:ext>
            </a:extLst>
          </p:cNvPr>
          <p:cNvSpPr txBox="1"/>
          <p:nvPr/>
        </p:nvSpPr>
        <p:spPr>
          <a:xfrm>
            <a:off x="744226" y="249951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sp>
        <p:nvSpPr>
          <p:cNvPr id="142" name="Titel 1">
            <a:extLst>
              <a:ext uri="{FF2B5EF4-FFF2-40B4-BE49-F238E27FC236}">
                <a16:creationId xmlns:a16="http://schemas.microsoft.com/office/drawing/2014/main" id="{4B63053A-10F8-E54A-8110-6E741EBA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A41C04ED-8192-BF4F-A563-657FF7465D82}"/>
              </a:ext>
            </a:extLst>
          </p:cNvPr>
          <p:cNvCxnSpPr/>
          <p:nvPr/>
        </p:nvCxnSpPr>
        <p:spPr>
          <a:xfrm>
            <a:off x="6561275" y="2517963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feld 145">
            <a:extLst>
              <a:ext uri="{FF2B5EF4-FFF2-40B4-BE49-F238E27FC236}">
                <a16:creationId xmlns:a16="http://schemas.microsoft.com/office/drawing/2014/main" id="{59717E95-EB35-334C-A5EC-EDD0C8BAB2EA}"/>
              </a:ext>
            </a:extLst>
          </p:cNvPr>
          <p:cNvSpPr txBox="1"/>
          <p:nvPr/>
        </p:nvSpPr>
        <p:spPr>
          <a:xfrm>
            <a:off x="5892341" y="50907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CA53F987-52F6-BB4B-B5C4-40DB97592C67}"/>
              </a:ext>
            </a:extLst>
          </p:cNvPr>
          <p:cNvCxnSpPr>
            <a:cxnSpLocks/>
          </p:cNvCxnSpPr>
          <p:nvPr/>
        </p:nvCxnSpPr>
        <p:spPr>
          <a:xfrm flipH="1" flipV="1">
            <a:off x="6561275" y="2517963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feld 148">
            <a:extLst>
              <a:ext uri="{FF2B5EF4-FFF2-40B4-BE49-F238E27FC236}">
                <a16:creationId xmlns:a16="http://schemas.microsoft.com/office/drawing/2014/main" id="{2347D4A2-81B8-3240-94E3-FD77C8FD3D9C}"/>
              </a:ext>
            </a:extLst>
          </p:cNvPr>
          <p:cNvSpPr txBox="1"/>
          <p:nvPr/>
        </p:nvSpPr>
        <p:spPr>
          <a:xfrm>
            <a:off x="5632643" y="390803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BAE6D125-46F8-FF44-882E-0950C16CBEFD}"/>
              </a:ext>
            </a:extLst>
          </p:cNvPr>
          <p:cNvSpPr txBox="1"/>
          <p:nvPr/>
        </p:nvSpPr>
        <p:spPr>
          <a:xfrm>
            <a:off x="5695872" y="2511905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graphicFrame>
        <p:nvGraphicFramePr>
          <p:cNvPr id="151" name="Diagramm 150">
            <a:extLst>
              <a:ext uri="{FF2B5EF4-FFF2-40B4-BE49-F238E27FC236}">
                <a16:creationId xmlns:a16="http://schemas.microsoft.com/office/drawing/2014/main" id="{49A3C5AB-E610-1B4D-BC3A-C99E0F7116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050038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fik 4" descr="Weibliches Profil mit einfarbiger Füllung">
            <a:extLst>
              <a:ext uri="{FF2B5EF4-FFF2-40B4-BE49-F238E27FC236}">
                <a16:creationId xmlns:a16="http://schemas.microsoft.com/office/drawing/2014/main" id="{7A52708D-DA64-2D40-A7B6-54F11A610B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7366" y="346009"/>
            <a:ext cx="1295446" cy="1295446"/>
          </a:xfrm>
          <a:prstGeom prst="rect">
            <a:avLst/>
          </a:prstGeom>
        </p:spPr>
      </p:pic>
      <p:sp>
        <p:nvSpPr>
          <p:cNvPr id="137" name="Textfeld 136">
            <a:extLst>
              <a:ext uri="{FF2B5EF4-FFF2-40B4-BE49-F238E27FC236}">
                <a16:creationId xmlns:a16="http://schemas.microsoft.com/office/drawing/2014/main" id="{0BF9EE06-0F40-224B-A851-7236B9D9CB36}"/>
              </a:ext>
            </a:extLst>
          </p:cNvPr>
          <p:cNvSpPr txBox="1"/>
          <p:nvPr/>
        </p:nvSpPr>
        <p:spPr>
          <a:xfrm>
            <a:off x="8158327" y="2080241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A8ADBB07-E589-3C46-A2B7-2F5C10E442CB}"/>
              </a:ext>
            </a:extLst>
          </p:cNvPr>
          <p:cNvSpPr txBox="1"/>
          <p:nvPr/>
        </p:nvSpPr>
        <p:spPr>
          <a:xfrm>
            <a:off x="6512008" y="208401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years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07AEC045-0A50-E441-96C7-FA57013B5565}"/>
              </a:ext>
            </a:extLst>
          </p:cNvPr>
          <p:cNvSpPr txBox="1"/>
          <p:nvPr/>
        </p:nvSpPr>
        <p:spPr>
          <a:xfrm>
            <a:off x="9486881" y="208024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years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E01531A5-5064-0840-9555-E361E5F553C4}"/>
              </a:ext>
            </a:extLst>
          </p:cNvPr>
          <p:cNvSpPr txBox="1"/>
          <p:nvPr/>
        </p:nvSpPr>
        <p:spPr>
          <a:xfrm>
            <a:off x="3228479" y="208943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B22F6BB6-6B97-F140-BD15-AFE6B133507C}"/>
              </a:ext>
            </a:extLst>
          </p:cNvPr>
          <p:cNvSpPr txBox="1"/>
          <p:nvPr/>
        </p:nvSpPr>
        <p:spPr>
          <a:xfrm>
            <a:off x="1582160" y="2093213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years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9C55BED5-9990-984C-909C-4EC1FD1F03F9}"/>
              </a:ext>
            </a:extLst>
          </p:cNvPr>
          <p:cNvSpPr txBox="1"/>
          <p:nvPr/>
        </p:nvSpPr>
        <p:spPr>
          <a:xfrm>
            <a:off x="4557033" y="208943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years</a:t>
            </a:r>
          </a:p>
        </p:txBody>
      </p:sp>
    </p:spTree>
    <p:extLst>
      <p:ext uri="{BB962C8B-B14F-4D97-AF65-F5344CB8AC3E}">
        <p14:creationId xmlns:p14="http://schemas.microsoft.com/office/powerpoint/2010/main" val="384087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3998A-5FA5-3649-AE1C-463FE7D5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E492E8-8AB5-B547-A72B-C4E030C437AB}"/>
              </a:ext>
            </a:extLst>
          </p:cNvPr>
          <p:cNvSpPr/>
          <p:nvPr/>
        </p:nvSpPr>
        <p:spPr>
          <a:xfrm>
            <a:off x="1359245" y="2193322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1D8D3-1FA0-B94F-96DB-A7364ED88FA7}"/>
              </a:ext>
            </a:extLst>
          </p:cNvPr>
          <p:cNvSpPr/>
          <p:nvPr/>
        </p:nvSpPr>
        <p:spPr>
          <a:xfrm>
            <a:off x="1359245" y="3015049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355051-D7A5-4747-A269-EF390EDCD50D}"/>
              </a:ext>
            </a:extLst>
          </p:cNvPr>
          <p:cNvSpPr/>
          <p:nvPr/>
        </p:nvSpPr>
        <p:spPr>
          <a:xfrm>
            <a:off x="1359244" y="5887833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23D0BB-237C-EA49-B31F-16B8BB8A1165}"/>
              </a:ext>
            </a:extLst>
          </p:cNvPr>
          <p:cNvSpPr txBox="1"/>
          <p:nvPr/>
        </p:nvSpPr>
        <p:spPr>
          <a:xfrm>
            <a:off x="2174791" y="2360823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Introduction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XAI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FE1BBCC-1163-8C41-B18F-4407B48BD27D}"/>
              </a:ext>
            </a:extLst>
          </p:cNvPr>
          <p:cNvSpPr txBox="1"/>
          <p:nvPr/>
        </p:nvSpPr>
        <p:spPr>
          <a:xfrm>
            <a:off x="2174791" y="3182550"/>
            <a:ext cx="6048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Introducing</a:t>
            </a:r>
            <a:r>
              <a:rPr lang="de-DE" sz="2000" b="1" dirty="0"/>
              <a:t> </a:t>
            </a:r>
            <a:r>
              <a:rPr lang="de-DE" sz="2000" b="1" dirty="0" err="1"/>
              <a:t>and</a:t>
            </a:r>
            <a:r>
              <a:rPr lang="de-DE" sz="2000" b="1" dirty="0"/>
              <a:t> </a:t>
            </a:r>
            <a:r>
              <a:rPr lang="de-DE" sz="2000" b="1" dirty="0" err="1"/>
              <a:t>implementing</a:t>
            </a:r>
            <a:r>
              <a:rPr lang="de-DE" sz="2000" b="1" dirty="0"/>
              <a:t> different XAI-</a:t>
            </a:r>
            <a:r>
              <a:rPr lang="de-DE" sz="2000" b="1" dirty="0" err="1"/>
              <a:t>methods</a:t>
            </a:r>
            <a:endParaRPr lang="de-DE" sz="20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B4E45B3-B2C3-C44E-8316-31188B45E7D8}"/>
              </a:ext>
            </a:extLst>
          </p:cNvPr>
          <p:cNvSpPr txBox="1"/>
          <p:nvPr/>
        </p:nvSpPr>
        <p:spPr>
          <a:xfrm>
            <a:off x="2174791" y="6034068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Feedback </a:t>
            </a:r>
            <a:r>
              <a:rPr lang="de-DE" sz="2000" b="1" dirty="0" err="1"/>
              <a:t>and</a:t>
            </a:r>
            <a:r>
              <a:rPr lang="de-DE" sz="2000" b="1" dirty="0"/>
              <a:t> Outlook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ABDFD23-D888-CD4C-9DB5-404240A3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327394-810C-BC43-8259-DD124BCB5E69}"/>
              </a:ext>
            </a:extLst>
          </p:cNvPr>
          <p:cNvSpPr txBox="1"/>
          <p:nvPr/>
        </p:nvSpPr>
        <p:spPr>
          <a:xfrm>
            <a:off x="2557849" y="3556173"/>
            <a:ext cx="81060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/>
              <a:t>Permutation </a:t>
            </a:r>
            <a:r>
              <a:rPr lang="de-DE" dirty="0" err="1"/>
              <a:t>Importance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Class </a:t>
            </a:r>
            <a:r>
              <a:rPr lang="de-DE" dirty="0" err="1"/>
              <a:t>Activation</a:t>
            </a:r>
            <a:r>
              <a:rPr lang="de-DE" dirty="0"/>
              <a:t> Maps (CAM)</a:t>
            </a:r>
          </a:p>
          <a:p>
            <a:pPr marL="342900" indent="-342900">
              <a:buAutoNum type="arabicPeriod"/>
            </a:pPr>
            <a:r>
              <a:rPr lang="de-DE" dirty="0" err="1"/>
              <a:t>Saliency</a:t>
            </a:r>
            <a:r>
              <a:rPr lang="de-DE" dirty="0"/>
              <a:t> Maps 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Gradient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weighted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-CAM (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Homework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de-DE" dirty="0"/>
              <a:t>LIME</a:t>
            </a:r>
          </a:p>
          <a:p>
            <a:pPr marL="342900" indent="-342900">
              <a:buAutoNum type="arabicPeriod"/>
            </a:pPr>
            <a:r>
              <a:rPr lang="de-DE" dirty="0"/>
              <a:t>SHAP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Global Surrogate (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Homework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de-DE" dirty="0"/>
              <a:t>Information Bottleneck Theory</a:t>
            </a:r>
          </a:p>
        </p:txBody>
      </p:sp>
    </p:spTree>
    <p:extLst>
      <p:ext uri="{BB962C8B-B14F-4D97-AF65-F5344CB8AC3E}">
        <p14:creationId xmlns:p14="http://schemas.microsoft.com/office/powerpoint/2010/main" val="262545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20</a:t>
            </a:fld>
            <a:endParaRPr lang="en-US"/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84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Stroke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19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Stroke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Titel 1">
            <a:extLst>
              <a:ext uri="{FF2B5EF4-FFF2-40B4-BE49-F238E27FC236}">
                <a16:creationId xmlns:a16="http://schemas.microsoft.com/office/drawing/2014/main" id="{4B63053A-10F8-E54A-8110-6E741EBA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A41C04ED-8192-BF4F-A563-657FF7465D82}"/>
              </a:ext>
            </a:extLst>
          </p:cNvPr>
          <p:cNvCxnSpPr/>
          <p:nvPr/>
        </p:nvCxnSpPr>
        <p:spPr>
          <a:xfrm>
            <a:off x="6561275" y="2517963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feld 143">
            <a:extLst>
              <a:ext uri="{FF2B5EF4-FFF2-40B4-BE49-F238E27FC236}">
                <a16:creationId xmlns:a16="http://schemas.microsoft.com/office/drawing/2014/main" id="{4A4E465F-6684-A743-9481-1DC79510E300}"/>
              </a:ext>
            </a:extLst>
          </p:cNvPr>
          <p:cNvSpPr txBox="1"/>
          <p:nvPr/>
        </p:nvSpPr>
        <p:spPr>
          <a:xfrm>
            <a:off x="8158327" y="2080241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32692AB2-5770-7844-9DBE-D929EB66F227}"/>
              </a:ext>
            </a:extLst>
          </p:cNvPr>
          <p:cNvSpPr txBox="1"/>
          <p:nvPr/>
        </p:nvSpPr>
        <p:spPr>
          <a:xfrm>
            <a:off x="6512008" y="208401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years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59717E95-EB35-334C-A5EC-EDD0C8BAB2EA}"/>
              </a:ext>
            </a:extLst>
          </p:cNvPr>
          <p:cNvSpPr txBox="1"/>
          <p:nvPr/>
        </p:nvSpPr>
        <p:spPr>
          <a:xfrm>
            <a:off x="5892341" y="50907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FD152948-91CF-5447-A1D1-B8444FED039C}"/>
              </a:ext>
            </a:extLst>
          </p:cNvPr>
          <p:cNvSpPr txBox="1"/>
          <p:nvPr/>
        </p:nvSpPr>
        <p:spPr>
          <a:xfrm>
            <a:off x="9486881" y="208024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years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CA53F987-52F6-BB4B-B5C4-40DB97592C67}"/>
              </a:ext>
            </a:extLst>
          </p:cNvPr>
          <p:cNvCxnSpPr>
            <a:cxnSpLocks/>
          </p:cNvCxnSpPr>
          <p:nvPr/>
        </p:nvCxnSpPr>
        <p:spPr>
          <a:xfrm flipH="1" flipV="1">
            <a:off x="6561275" y="2517963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feld 148">
            <a:extLst>
              <a:ext uri="{FF2B5EF4-FFF2-40B4-BE49-F238E27FC236}">
                <a16:creationId xmlns:a16="http://schemas.microsoft.com/office/drawing/2014/main" id="{2347D4A2-81B8-3240-94E3-FD77C8FD3D9C}"/>
              </a:ext>
            </a:extLst>
          </p:cNvPr>
          <p:cNvSpPr txBox="1"/>
          <p:nvPr/>
        </p:nvSpPr>
        <p:spPr>
          <a:xfrm>
            <a:off x="5632643" y="390803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BAE6D125-46F8-FF44-882E-0950C16CBEFD}"/>
              </a:ext>
            </a:extLst>
          </p:cNvPr>
          <p:cNvSpPr txBox="1"/>
          <p:nvPr/>
        </p:nvSpPr>
        <p:spPr>
          <a:xfrm>
            <a:off x="5695872" y="2511905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graphicFrame>
        <p:nvGraphicFramePr>
          <p:cNvPr id="151" name="Diagramm 150">
            <a:extLst>
              <a:ext uri="{FF2B5EF4-FFF2-40B4-BE49-F238E27FC236}">
                <a16:creationId xmlns:a16="http://schemas.microsoft.com/office/drawing/2014/main" id="{49A3C5AB-E610-1B4D-BC3A-C99E0F7116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9926739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fik 4" descr="Mann mit einfarbiger Füllung">
            <a:extLst>
              <a:ext uri="{FF2B5EF4-FFF2-40B4-BE49-F238E27FC236}">
                <a16:creationId xmlns:a16="http://schemas.microsoft.com/office/drawing/2014/main" id="{3D0D0D46-B851-2C4B-A347-7DEBBBB5C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0738" y="2520778"/>
            <a:ext cx="1401610" cy="1854519"/>
          </a:xfrm>
          <a:prstGeom prst="rect">
            <a:avLst/>
          </a:prstGeom>
        </p:spPr>
      </p:pic>
      <p:pic>
        <p:nvPicPr>
          <p:cNvPr id="137" name="Grafik 136" descr="Mann mit einfarbiger Füllung">
            <a:extLst>
              <a:ext uri="{FF2B5EF4-FFF2-40B4-BE49-F238E27FC236}">
                <a16:creationId xmlns:a16="http://schemas.microsoft.com/office/drawing/2014/main" id="{849A608B-1515-A641-B9F2-7708904300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35499" y="2539044"/>
            <a:ext cx="2202003" cy="1854519"/>
          </a:xfrm>
          <a:prstGeom prst="rect">
            <a:avLst/>
          </a:prstGeom>
        </p:spPr>
      </p:pic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DCDBEB86-B595-344C-A46E-3758C9C653D2}"/>
              </a:ext>
            </a:extLst>
          </p:cNvPr>
          <p:cNvCxnSpPr>
            <a:cxnSpLocks/>
          </p:cNvCxnSpPr>
          <p:nvPr/>
        </p:nvCxnSpPr>
        <p:spPr>
          <a:xfrm>
            <a:off x="2471897" y="3405611"/>
            <a:ext cx="8978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6F7379D-1E4D-6D4E-AB91-F6E8CF1328EB}"/>
              </a:ext>
            </a:extLst>
          </p:cNvPr>
          <p:cNvCxnSpPr>
            <a:cxnSpLocks/>
          </p:cNvCxnSpPr>
          <p:nvPr/>
        </p:nvCxnSpPr>
        <p:spPr>
          <a:xfrm flipH="1">
            <a:off x="8347371" y="4034204"/>
            <a:ext cx="8649" cy="526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3" name="Grafik 152" descr="Mann mit einfarbiger Füllung">
            <a:extLst>
              <a:ext uri="{FF2B5EF4-FFF2-40B4-BE49-F238E27FC236}">
                <a16:creationId xmlns:a16="http://schemas.microsoft.com/office/drawing/2014/main" id="{92C3BB92-FEB5-2240-8395-517A9D423F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0738" y="4450015"/>
            <a:ext cx="1401610" cy="1854519"/>
          </a:xfrm>
          <a:prstGeom prst="rect">
            <a:avLst/>
          </a:prstGeom>
        </p:spPr>
      </p:pic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5E406513-0802-214A-AF6E-676CAB1E1605}"/>
              </a:ext>
            </a:extLst>
          </p:cNvPr>
          <p:cNvCxnSpPr>
            <a:cxnSpLocks/>
          </p:cNvCxnSpPr>
          <p:nvPr/>
        </p:nvCxnSpPr>
        <p:spPr>
          <a:xfrm>
            <a:off x="2471897" y="5394583"/>
            <a:ext cx="8978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fik 15" descr="Mann mit Stock mit einfarbiger Füllung">
            <a:extLst>
              <a:ext uri="{FF2B5EF4-FFF2-40B4-BE49-F238E27FC236}">
                <a16:creationId xmlns:a16="http://schemas.microsoft.com/office/drawing/2014/main" id="{FA2A49AE-9CAF-7944-89C2-389EC07B1B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00337" y="4623889"/>
            <a:ext cx="1854519" cy="1854519"/>
          </a:xfrm>
          <a:prstGeom prst="rect">
            <a:avLst/>
          </a:prstGeom>
        </p:spPr>
      </p:pic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0E5C1513-0DF5-8349-A6FA-BAB1174A6216}"/>
              </a:ext>
            </a:extLst>
          </p:cNvPr>
          <p:cNvCxnSpPr>
            <a:cxnSpLocks/>
          </p:cNvCxnSpPr>
          <p:nvPr/>
        </p:nvCxnSpPr>
        <p:spPr>
          <a:xfrm>
            <a:off x="8347371" y="4039902"/>
            <a:ext cx="5393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273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0883055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549AEE8B-B741-304C-95AA-B575E28E9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775" y="2444382"/>
            <a:ext cx="6605587" cy="335376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309ED5-3E99-8146-84DF-A17DA76D8965}"/>
              </a:ext>
            </a:extLst>
          </p:cNvPr>
          <p:cNvSpPr txBox="1"/>
          <p:nvPr/>
        </p:nvSpPr>
        <p:spPr>
          <a:xfrm>
            <a:off x="9577388" y="3145608"/>
            <a:ext cx="17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sample </a:t>
            </a:r>
            <a:r>
              <a:rPr lang="en-US" dirty="0" err="1"/>
              <a:t>i</a:t>
            </a:r>
            <a:r>
              <a:rPr lang="en-US" dirty="0"/>
              <a:t>, draw samples in the neighborhood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F0EBF8F8-AA0F-E44F-9F01-DAA4B07DF692}"/>
              </a:ext>
            </a:extLst>
          </p:cNvPr>
          <p:cNvCxnSpPr/>
          <p:nvPr/>
        </p:nvCxnSpPr>
        <p:spPr>
          <a:xfrm flipV="1">
            <a:off x="5819775" y="3745772"/>
            <a:ext cx="3543300" cy="600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4559F1E-A998-3246-982D-B1164CD11857}"/>
              </a:ext>
            </a:extLst>
          </p:cNvPr>
          <p:cNvSpPr txBox="1"/>
          <p:nvPr/>
        </p:nvSpPr>
        <p:spPr>
          <a:xfrm>
            <a:off x="10448925" y="4381140"/>
            <a:ext cx="1743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sample, the predicted label and similarity to Z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F1119E04-7892-684F-BF4A-2F604D0A2B8D}"/>
              </a:ext>
            </a:extLst>
          </p:cNvPr>
          <p:cNvCxnSpPr>
            <a:cxnSpLocks/>
          </p:cNvCxnSpPr>
          <p:nvPr/>
        </p:nvCxnSpPr>
        <p:spPr>
          <a:xfrm flipV="1">
            <a:off x="6019800" y="4771959"/>
            <a:ext cx="421481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DD28E97-9E07-DD4B-B386-5894974BC476}"/>
              </a:ext>
            </a:extLst>
          </p:cNvPr>
          <p:cNvSpPr txBox="1"/>
          <p:nvPr/>
        </p:nvSpPr>
        <p:spPr>
          <a:xfrm>
            <a:off x="95250" y="5119804"/>
            <a:ext cx="1743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K-lasso is a regression method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ABC4CB6-1D2A-284C-8978-1052412A821E}"/>
              </a:ext>
            </a:extLst>
          </p:cNvPr>
          <p:cNvCxnSpPr>
            <a:cxnSpLocks/>
          </p:cNvCxnSpPr>
          <p:nvPr/>
        </p:nvCxnSpPr>
        <p:spPr>
          <a:xfrm flipV="1">
            <a:off x="2024062" y="5296852"/>
            <a:ext cx="561976" cy="284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D3A3B458-7318-4647-B835-8CA0D2798F7F}"/>
              </a:ext>
            </a:extLst>
          </p:cNvPr>
          <p:cNvSpPr txBox="1"/>
          <p:nvPr/>
        </p:nvSpPr>
        <p:spPr>
          <a:xfrm>
            <a:off x="2390775" y="6264823"/>
            <a:ext cx="1085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Further information can be found on </a:t>
            </a:r>
            <a:r>
              <a:rPr lang="en-CA" dirty="0">
                <a:hlinkClick r:id="rId8"/>
              </a:rPr>
              <a:t>https://arxiv.org/pdf/1602.04938.pdf</a:t>
            </a:r>
            <a:r>
              <a:rPr lang="en-CA" dirty="0"/>
              <a:t> 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A25661B8-980C-8C49-92A3-883A143B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374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2.5 LIME </a:t>
            </a:r>
            <a:r>
              <a:rPr lang="de-DE" dirty="0" err="1"/>
              <a:t>with</a:t>
            </a:r>
            <a:r>
              <a:rPr lang="de-DE" dirty="0"/>
              <a:t> Images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335801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FCF7190-FB48-2545-8BC7-B3C8BD6C5A3C}"/>
              </a:ext>
            </a:extLst>
          </p:cNvPr>
          <p:cNvGrpSpPr/>
          <p:nvPr/>
        </p:nvGrpSpPr>
        <p:grpSpPr>
          <a:xfrm>
            <a:off x="260202" y="2571750"/>
            <a:ext cx="11512697" cy="2920796"/>
            <a:chOff x="260203" y="2571750"/>
            <a:chExt cx="10858942" cy="2754937"/>
          </a:xfrm>
        </p:grpSpPr>
        <p:pic>
          <p:nvPicPr>
            <p:cNvPr id="6" name="Grafik 5" descr="Ein Bild, das Text, Katze, Säugetier, Hauskatze enthält.&#10;&#10;Automatisch generierte Beschreibung">
              <a:extLst>
                <a:ext uri="{FF2B5EF4-FFF2-40B4-BE49-F238E27FC236}">
                  <a16:creationId xmlns:a16="http://schemas.microsoft.com/office/drawing/2014/main" id="{5E080963-6B63-B642-A1FE-0D5F1AD6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203" y="2571750"/>
              <a:ext cx="3797447" cy="274669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7FB6813-110F-104D-ACE2-5B22C7CA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0177" y="2571750"/>
              <a:ext cx="3797447" cy="2746697"/>
            </a:xfrm>
            <a:prstGeom prst="rect">
              <a:avLst/>
            </a:prstGeom>
          </p:spPr>
        </p:pic>
        <p:pic>
          <p:nvPicPr>
            <p:cNvPr id="15" name="Grafik 14" descr="Ein Bild, das Text, Outdoorobjekt enthält.&#10;&#10;Automatisch generierte Beschreibung">
              <a:extLst>
                <a:ext uri="{FF2B5EF4-FFF2-40B4-BE49-F238E27FC236}">
                  <a16:creationId xmlns:a16="http://schemas.microsoft.com/office/drawing/2014/main" id="{4B8B9933-33DD-5747-80FB-CA71ED695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1698" y="2579990"/>
              <a:ext cx="3797447" cy="2746697"/>
            </a:xfrm>
            <a:prstGeom prst="rect">
              <a:avLst/>
            </a:prstGeom>
          </p:spPr>
        </p:pic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02DA4BF6-9097-C14B-B41E-0D17DBABF677}"/>
              </a:ext>
            </a:extLst>
          </p:cNvPr>
          <p:cNvSpPr txBox="1"/>
          <p:nvPr/>
        </p:nvSpPr>
        <p:spPr>
          <a:xfrm>
            <a:off x="1902382" y="5501282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2 </a:t>
            </a:r>
            <a:r>
              <a:rPr lang="en-US" dirty="0"/>
              <a:t>We can split the image into </a:t>
            </a:r>
            <a:r>
              <a:rPr lang="en-US" dirty="0" err="1"/>
              <a:t>superpixels</a:t>
            </a:r>
            <a:r>
              <a:rPr lang="en-US" dirty="0"/>
              <a:t> that are randomly turned on and off</a:t>
            </a:r>
          </a:p>
        </p:txBody>
      </p:sp>
    </p:spTree>
    <p:extLst>
      <p:ext uri="{BB962C8B-B14F-4D97-AF65-F5344CB8AC3E}">
        <p14:creationId xmlns:p14="http://schemas.microsoft.com/office/powerpoint/2010/main" val="80857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2.6 SHAP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6006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1AC9C25-0820-B25B-C522-6A7B8AA9302D}"/>
              </a:ext>
            </a:extLst>
          </p:cNvPr>
          <p:cNvSpPr txBox="1"/>
          <p:nvPr/>
        </p:nvSpPr>
        <p:spPr>
          <a:xfrm>
            <a:off x="914400" y="2228671"/>
            <a:ext cx="72744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If we have a group </a:t>
            </a:r>
            <a:r>
              <a:rPr lang="en-GB" sz="2400" b="1" i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working together to deliver output </a:t>
            </a:r>
            <a:r>
              <a:rPr lang="en-GB" sz="2400" b="1" i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how much did each individual contribute to that value?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8D40C-4ACD-9185-50DB-960F05EC8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2275" y="3271176"/>
            <a:ext cx="7694836" cy="32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9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371600"/>
            <a:ext cx="10858501" cy="1314443"/>
          </a:xfrm>
        </p:spPr>
        <p:txBody>
          <a:bodyPr>
            <a:noAutofit/>
          </a:bodyPr>
          <a:lstStyle/>
          <a:p>
            <a:r>
              <a:rPr lang="de-DE" dirty="0"/>
              <a:t>2.6.1 </a:t>
            </a:r>
            <a:r>
              <a:rPr lang="en-GB" dirty="0"/>
              <a:t>How Shapely values are </a:t>
            </a:r>
            <a:br>
              <a:rPr lang="en-GB" dirty="0"/>
            </a:br>
            <a:r>
              <a:rPr lang="en-GB" dirty="0"/>
              <a:t>calculated?</a:t>
            </a:r>
            <a:br>
              <a:rPr lang="en-GB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665E30E-9E51-8B87-5AE1-777B65F95783}"/>
              </a:ext>
            </a:extLst>
          </p:cNvPr>
          <p:cNvGraphicFramePr/>
          <p:nvPr/>
        </p:nvGraphicFramePr>
        <p:xfrm>
          <a:off x="2032000" y="2574840"/>
          <a:ext cx="8128000" cy="196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750575-EB62-5186-93ED-6FAABF892608}"/>
              </a:ext>
            </a:extLst>
          </p:cNvPr>
          <p:cNvCxnSpPr>
            <a:cxnSpLocks/>
            <a:stCxn id="15" idx="3"/>
            <a:endCxn id="24" idx="0"/>
          </p:cNvCxnSpPr>
          <p:nvPr/>
        </p:nvCxnSpPr>
        <p:spPr>
          <a:xfrm>
            <a:off x="10160000" y="3558027"/>
            <a:ext cx="707298" cy="9831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C5B677A-9CE1-8AFD-CC13-0E63C0D5FF30}"/>
              </a:ext>
            </a:extLst>
          </p:cNvPr>
          <p:cNvSpPr/>
          <p:nvPr/>
        </p:nvSpPr>
        <p:spPr>
          <a:xfrm>
            <a:off x="9780904" y="4541215"/>
            <a:ext cx="2172788" cy="1049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</a:t>
            </a:r>
            <a:r>
              <a:rPr lang="en-DE"/>
              <a:t>ea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en-DE"/>
              <a:t>(</a:t>
            </a:r>
            <a:r>
              <a:rPr lang="en-DE" dirty="0"/>
              <a:t>all Marginal contributions) = SV</a:t>
            </a:r>
          </a:p>
        </p:txBody>
      </p:sp>
      <p:pic>
        <p:nvPicPr>
          <p:cNvPr id="38" name="Graphic 37" descr="Repeat with solid fill">
            <a:extLst>
              <a:ext uri="{FF2B5EF4-FFF2-40B4-BE49-F238E27FC236}">
                <a16:creationId xmlns:a16="http://schemas.microsoft.com/office/drawing/2014/main" id="{7A403962-F28E-958A-C13F-88EBBC9382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5466" y="404962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3E54F331-89D5-3E40-9442-863597DE17F3}"/>
                  </a:ext>
                </a:extLst>
              </p:cNvPr>
              <p:cNvSpPr/>
              <p:nvPr/>
            </p:nvSpPr>
            <p:spPr>
              <a:xfrm>
                <a:off x="4698162" y="5115584"/>
                <a:ext cx="3537284" cy="1212015"/>
              </a:xfrm>
              <a:prstGeom prst="roundRect">
                <a:avLst>
                  <a:gd name="adj" fmla="val 65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p>
                        <m:e>
                          <m:f>
                            <m:f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𝑙𝑒𝑛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3E54F331-89D5-3E40-9442-863597DE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62" y="5115584"/>
                <a:ext cx="3537284" cy="1212015"/>
              </a:xfrm>
              <a:prstGeom prst="roundRect">
                <a:avLst>
                  <a:gd name="adj" fmla="val 6511"/>
                </a:avLst>
              </a:prstGeom>
              <a:blipFill>
                <a:blip r:embed="rId10"/>
                <a:stretch>
                  <a:fillRect t="-15166" b="-38389"/>
                </a:stretch>
              </a:blip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ECB8-3B66-CC9A-36DF-D29F675434F3}"/>
                  </a:ext>
                </a:extLst>
              </p:cNvPr>
              <p:cNvSpPr txBox="1"/>
              <p:nvPr/>
            </p:nvSpPr>
            <p:spPr>
              <a:xfrm>
                <a:off x="914399" y="4488964"/>
                <a:ext cx="3480543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600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6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lang="en-GB" sz="1600" i="1" dirty="0" err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the marginal contribution of member </a:t>
                </a:r>
                <a:r>
                  <a:rPr lang="en-GB" sz="1600" b="0" dirty="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is the total number of the members in the group;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is the number of the subsets;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subset of the group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∀ </m:t>
                    </m:r>
                    <m:r>
                      <a:rPr lang="en-GB" sz="16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GB" sz="16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GB" sz="16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𝑠𝑡</m:t>
                    </m:r>
                    <m:r>
                      <a:rPr lang="en-GB" sz="16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r>
                      <a:rPr lang="en-GB" sz="16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GB" sz="16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∉ </m:t>
                    </m:r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ECB8-3B66-CC9A-36DF-D29F67543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4488964"/>
                <a:ext cx="3480543" cy="1815882"/>
              </a:xfrm>
              <a:prstGeom prst="rect">
                <a:avLst/>
              </a:prstGeom>
              <a:blipFill>
                <a:blip r:embed="rId11"/>
                <a:stretch>
                  <a:fillRect l="-1091" t="-1389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659476D3-AC37-8F42-8FFB-C3F9F344A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2980654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497580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Global Surrogate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463371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F35AE0-EDBE-89DF-509E-88BCBD3E6BFA}"/>
              </a:ext>
            </a:extLst>
          </p:cNvPr>
          <p:cNvSpPr txBox="1"/>
          <p:nvPr/>
        </p:nvSpPr>
        <p:spPr>
          <a:xfrm>
            <a:off x="914400" y="2318321"/>
            <a:ext cx="78959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Take a subset of the training datasets </a:t>
            </a:r>
            <a:r>
              <a:rPr lang="en-GB" sz="2400" b="1" dirty="0"/>
              <a:t>X’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Get the prediction using the black box model, </a:t>
            </a:r>
            <a:r>
              <a:rPr lang="en-GB" sz="2400" b="1" dirty="0"/>
              <a:t>Y' = f(X')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 an explainable model on the datasets and their prediction </a:t>
            </a:r>
            <a:r>
              <a:rPr lang="en-GB" sz="2400" b="1" dirty="0"/>
              <a:t>X’, y'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 thee performance of the new model (surrogate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Testing the performance is using </a:t>
            </a:r>
            <a:r>
              <a:rPr lang="en-GB" sz="2400" b="1" dirty="0"/>
              <a:t>R</a:t>
            </a:r>
            <a:r>
              <a:rPr lang="en-GB" sz="2400" b="1" baseline="30000" dirty="0"/>
              <a:t>2</a:t>
            </a:r>
            <a:r>
              <a:rPr lang="en-GB" sz="2400" dirty="0"/>
              <a:t> metric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62D387BA-080D-7943-9B5D-D6486E1B2320}"/>
                  </a:ext>
                </a:extLst>
              </p:cNvPr>
              <p:cNvSpPr/>
              <p:nvPr/>
            </p:nvSpPr>
            <p:spPr>
              <a:xfrm>
                <a:off x="8758239" y="3501190"/>
                <a:ext cx="3014662" cy="990457"/>
              </a:xfrm>
              <a:prstGeom prst="roundRect">
                <a:avLst>
                  <a:gd name="adj" fmla="val 65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62D387BA-080D-7943-9B5D-D6486E1B2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39" y="3501190"/>
                <a:ext cx="3014662" cy="990457"/>
              </a:xfrm>
              <a:prstGeom prst="roundRect">
                <a:avLst>
                  <a:gd name="adj" fmla="val 651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87AAB8D5-CBA3-B84F-9B06-CB5FA5004506}"/>
              </a:ext>
            </a:extLst>
          </p:cNvPr>
          <p:cNvSpPr txBox="1"/>
          <p:nvPr/>
        </p:nvSpPr>
        <p:spPr>
          <a:xfrm>
            <a:off x="9781674" y="458790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metric</a:t>
            </a:r>
          </a:p>
        </p:txBody>
      </p:sp>
    </p:spTree>
    <p:extLst>
      <p:ext uri="{BB962C8B-B14F-4D97-AF65-F5344CB8AC3E}">
        <p14:creationId xmlns:p14="http://schemas.microsoft.com/office/powerpoint/2010/main" val="2441252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4404350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NN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carried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Mutual Information (MI)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MI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variables (in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MI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epochs</a:t>
            </a:r>
            <a:endParaRPr lang="en-CA" dirty="0"/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A82926-C557-4447-A001-E9AD906C4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927" y="2686043"/>
            <a:ext cx="5016500" cy="27686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29D9DB3-E629-B247-A8E9-86FC62C8B03E}"/>
              </a:ext>
            </a:extLst>
          </p:cNvPr>
          <p:cNvSpPr txBox="1"/>
          <p:nvPr/>
        </p:nvSpPr>
        <p:spPr>
          <a:xfrm>
            <a:off x="6959508" y="5429746"/>
            <a:ext cx="4164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3 </a:t>
            </a:r>
            <a:r>
              <a:rPr lang="en-US" dirty="0"/>
              <a:t>The orange part describes the </a:t>
            </a:r>
          </a:p>
          <a:p>
            <a:r>
              <a:rPr lang="en-US" dirty="0"/>
              <a:t>Mutual Information which is the</a:t>
            </a:r>
          </a:p>
          <a:p>
            <a:r>
              <a:rPr lang="en-US" dirty="0"/>
              <a:t>entropy of X </a:t>
            </a:r>
            <a:r>
              <a:rPr lang="en-US" b="1" dirty="0"/>
              <a:t>H(X) </a:t>
            </a:r>
            <a:r>
              <a:rPr lang="en-US" dirty="0"/>
              <a:t>minus the conditional </a:t>
            </a:r>
          </a:p>
          <a:p>
            <a:r>
              <a:rPr lang="en-US" dirty="0"/>
              <a:t>entropy of X given </a:t>
            </a:r>
            <a:r>
              <a:rPr lang="en-US" b="1" dirty="0"/>
              <a:t>Y H(X|Y)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88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2936333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Measuring the MI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I(X;T) is the MI between the input X and a layer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I(Y;T) is the MI between the layer T and the output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r>
              <a:rPr lang="en-CA" b="1" dirty="0"/>
              <a:t>Estimation Methods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There are several methods to estimate the MI such 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Upper and lower bound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Binning (summarize several neuron‘s output in one bin) [6]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MINE [9]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280D42-3572-3843-9CBE-FCF78A564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381" y="2274838"/>
            <a:ext cx="5326628" cy="41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9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1494658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 plots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DB3738D-D149-E346-8C18-CC92354B68EF}"/>
              </a:ext>
            </a:extLst>
          </p:cNvPr>
          <p:cNvCxnSpPr/>
          <p:nvPr/>
        </p:nvCxnSpPr>
        <p:spPr>
          <a:xfrm flipV="1">
            <a:off x="5807075" y="2474893"/>
            <a:ext cx="1150938" cy="296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E2C7313B-046A-4B46-BDD9-83ED419448A7}"/>
              </a:ext>
            </a:extLst>
          </p:cNvPr>
          <p:cNvSpPr txBox="1"/>
          <p:nvPr/>
        </p:nvSpPr>
        <p:spPr>
          <a:xfrm>
            <a:off x="7060833" y="225400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07AB57-E12F-734B-B2A8-370DCCF70C3A}"/>
              </a:ext>
            </a:extLst>
          </p:cNvPr>
          <p:cNvCxnSpPr>
            <a:cxnSpLocks/>
          </p:cNvCxnSpPr>
          <p:nvPr/>
        </p:nvCxnSpPr>
        <p:spPr>
          <a:xfrm>
            <a:off x="8462169" y="3740169"/>
            <a:ext cx="1167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F53E827-AB04-CA4E-B11F-8FD551025D9A}"/>
              </a:ext>
            </a:extLst>
          </p:cNvPr>
          <p:cNvSpPr txBox="1"/>
          <p:nvPr/>
        </p:nvSpPr>
        <p:spPr>
          <a:xfrm>
            <a:off x="9629775" y="3597866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higher the epoch the lighter the color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BA188703-E00C-D84B-8DCC-F1A33E38F7A3}"/>
              </a:ext>
            </a:extLst>
          </p:cNvPr>
          <p:cNvCxnSpPr>
            <a:cxnSpLocks/>
          </p:cNvCxnSpPr>
          <p:nvPr/>
        </p:nvCxnSpPr>
        <p:spPr>
          <a:xfrm>
            <a:off x="2286000" y="5486400"/>
            <a:ext cx="23288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6FC174D-B81B-9E4B-B472-281974C37772}"/>
              </a:ext>
            </a:extLst>
          </p:cNvPr>
          <p:cNvSpPr txBox="1"/>
          <p:nvPr/>
        </p:nvSpPr>
        <p:spPr>
          <a:xfrm>
            <a:off x="178228" y="5163234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Every vertical line represents one layer</a:t>
            </a:r>
          </a:p>
        </p:txBody>
      </p:sp>
    </p:spTree>
    <p:extLst>
      <p:ext uri="{BB962C8B-B14F-4D97-AF65-F5344CB8AC3E}">
        <p14:creationId xmlns:p14="http://schemas.microsoft.com/office/powerpoint/2010/main" val="677347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5376083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757C9A42-F3A1-C440-8F38-160511C671EA}"/>
              </a:ext>
            </a:extLst>
          </p:cNvPr>
          <p:cNvSpPr/>
          <p:nvPr/>
        </p:nvSpPr>
        <p:spPr>
          <a:xfrm>
            <a:off x="4100945" y="2964874"/>
            <a:ext cx="3532910" cy="367300"/>
          </a:xfrm>
          <a:prstGeom prst="roundRect">
            <a:avLst/>
          </a:prstGeom>
          <a:solidFill>
            <a:srgbClr val="8A89D3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8161D5A6-E6AC-0C41-9689-9E6ED0A97E24}"/>
              </a:ext>
            </a:extLst>
          </p:cNvPr>
          <p:cNvSpPr/>
          <p:nvPr/>
        </p:nvSpPr>
        <p:spPr>
          <a:xfrm>
            <a:off x="4100945" y="3332174"/>
            <a:ext cx="3532910" cy="2916226"/>
          </a:xfrm>
          <a:prstGeom prst="roundRect">
            <a:avLst>
              <a:gd name="adj" fmla="val 6348"/>
            </a:avLst>
          </a:prstGeom>
          <a:solidFill>
            <a:schemeClr val="accent6">
              <a:lumMod val="20000"/>
              <a:lumOff val="80000"/>
              <a:alpha val="32157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2096D0E-D779-B944-B3F0-55381D54943D}"/>
              </a:ext>
            </a:extLst>
          </p:cNvPr>
          <p:cNvSpPr txBox="1"/>
          <p:nvPr/>
        </p:nvSpPr>
        <p:spPr>
          <a:xfrm>
            <a:off x="914400" y="2825358"/>
            <a:ext cx="205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2. Compression phase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3F916F-33C3-E849-A2FE-FC3891BA0ECB}"/>
              </a:ext>
            </a:extLst>
          </p:cNvPr>
          <p:cNvSpPr txBox="1"/>
          <p:nvPr/>
        </p:nvSpPr>
        <p:spPr>
          <a:xfrm>
            <a:off x="914399" y="4117964"/>
            <a:ext cx="205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 Fitting phase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2981568-474E-FB47-B9BE-2B38C5F40B23}"/>
              </a:ext>
            </a:extLst>
          </p:cNvPr>
          <p:cNvCxnSpPr>
            <a:cxnSpLocks/>
          </p:cNvCxnSpPr>
          <p:nvPr/>
        </p:nvCxnSpPr>
        <p:spPr>
          <a:xfrm>
            <a:off x="2936513" y="4322619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33D454E3-E87D-CC42-8A2D-E36ED981210C}"/>
              </a:ext>
            </a:extLst>
          </p:cNvPr>
          <p:cNvCxnSpPr>
            <a:cxnSpLocks/>
          </p:cNvCxnSpPr>
          <p:nvPr/>
        </p:nvCxnSpPr>
        <p:spPr>
          <a:xfrm>
            <a:off x="2936513" y="3158837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F21599E-D9EB-8E49-BB78-152764F74E8B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Phases during training [6]</a:t>
            </a:r>
          </a:p>
        </p:txBody>
      </p:sp>
    </p:spTree>
    <p:extLst>
      <p:ext uri="{BB962C8B-B14F-4D97-AF65-F5344CB8AC3E}">
        <p14:creationId xmlns:p14="http://schemas.microsoft.com/office/powerpoint/2010/main" val="90084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2" y="1578608"/>
            <a:ext cx="58359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Introduction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to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Explainable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Artificial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Intelligence</a:t>
            </a:r>
            <a:endParaRPr lang="de-DE" sz="4800" b="1" dirty="0">
              <a:solidFill>
                <a:schemeClr val="bg1"/>
              </a:solidFill>
            </a:endParaRPr>
          </a:p>
          <a:p>
            <a:endParaRPr lang="de-D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30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5329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Feedback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Outlook</a:t>
            </a:r>
          </a:p>
        </p:txBody>
      </p:sp>
    </p:spTree>
    <p:extLst>
      <p:ext uri="{BB962C8B-B14F-4D97-AF65-F5344CB8AC3E}">
        <p14:creationId xmlns:p14="http://schemas.microsoft.com/office/powerpoint/2010/main" val="1915733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br>
              <a:rPr lang="de-DE" dirty="0"/>
            </a:b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31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4E486B3-FEDC-174B-BC79-AD247C9B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90" y="422723"/>
            <a:ext cx="7136820" cy="606380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90DA5CE-24B0-6047-91F0-A9C0D5749D54}"/>
              </a:ext>
            </a:extLst>
          </p:cNvPr>
          <p:cNvSpPr txBox="1"/>
          <p:nvPr/>
        </p:nvSpPr>
        <p:spPr>
          <a:xfrm>
            <a:off x="1311294" y="598701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4 </a:t>
            </a:r>
            <a:r>
              <a:rPr lang="en-US" dirty="0"/>
              <a:t>List of XAI methods [4]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2052D7-0D43-5B45-A51C-CD39360D4BCE}"/>
              </a:ext>
            </a:extLst>
          </p:cNvPr>
          <p:cNvSpPr/>
          <p:nvPr/>
        </p:nvSpPr>
        <p:spPr>
          <a:xfrm>
            <a:off x="4614863" y="657224"/>
            <a:ext cx="4443412" cy="714375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481ABFB-E6B8-BA4D-AEAC-E67B8AC78332}"/>
              </a:ext>
            </a:extLst>
          </p:cNvPr>
          <p:cNvSpPr/>
          <p:nvPr/>
        </p:nvSpPr>
        <p:spPr>
          <a:xfrm>
            <a:off x="4614863" y="3028950"/>
            <a:ext cx="4443412" cy="177802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7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32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62545" y="2028821"/>
            <a:ext cx="673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D502669-203A-4D42-917E-C11136100730}"/>
              </a:ext>
            </a:extLst>
          </p:cNvPr>
          <p:cNvGrpSpPr/>
          <p:nvPr/>
        </p:nvGrpSpPr>
        <p:grpSpPr>
          <a:xfrm>
            <a:off x="4568007" y="5161997"/>
            <a:ext cx="1109975" cy="1109975"/>
            <a:chOff x="5541012" y="5020984"/>
            <a:chExt cx="1109975" cy="110997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AE92ED-52D9-1649-A6F1-CA140122C194}"/>
                </a:ext>
              </a:extLst>
            </p:cNvPr>
            <p:cNvSpPr/>
            <p:nvPr/>
          </p:nvSpPr>
          <p:spPr>
            <a:xfrm>
              <a:off x="5541012" y="5020984"/>
              <a:ext cx="1109975" cy="110997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25" descr="Stadt mit einfarbiger Füllung">
              <a:extLst>
                <a:ext uri="{FF2B5EF4-FFF2-40B4-BE49-F238E27FC236}">
                  <a16:creationId xmlns:a16="http://schemas.microsoft.com/office/drawing/2014/main" id="{8AB07430-118D-EB4B-A773-8CC0E0AF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799" y="5142252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38D4E36-C65F-054E-B555-13410EA00FAD}"/>
              </a:ext>
            </a:extLst>
          </p:cNvPr>
          <p:cNvGrpSpPr/>
          <p:nvPr/>
        </p:nvGrpSpPr>
        <p:grpSpPr>
          <a:xfrm>
            <a:off x="3346177" y="2628517"/>
            <a:ext cx="1667281" cy="1163034"/>
            <a:chOff x="4076428" y="2659698"/>
            <a:chExt cx="1667281" cy="116303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771C71-C64E-7949-BA40-9DBAC68F9415}"/>
                </a:ext>
              </a:extLst>
            </p:cNvPr>
            <p:cNvSpPr/>
            <p:nvPr/>
          </p:nvSpPr>
          <p:spPr>
            <a:xfrm>
              <a:off x="4076428" y="2659698"/>
              <a:ext cx="1109975" cy="11099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B099D95-788C-4547-B883-400E1125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0891" y="2949532"/>
              <a:ext cx="841048" cy="616488"/>
            </a:xfrm>
            <a:prstGeom prst="rect">
              <a:avLst/>
            </a:prstGeom>
          </p:spPr>
        </p:pic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2B171AE5-359C-DD49-8957-E18A8841A1E8}"/>
                </a:ext>
              </a:extLst>
            </p:cNvPr>
            <p:cNvSpPr/>
            <p:nvPr/>
          </p:nvSpPr>
          <p:spPr>
            <a:xfrm>
              <a:off x="4512448" y="3429000"/>
              <a:ext cx="1231261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TU Berlin</a:t>
              </a:r>
            </a:p>
          </p:txBody>
        </p:sp>
      </p:grp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1BD0F64-E580-3940-998C-FA45ED360EF8}"/>
              </a:ext>
            </a:extLst>
          </p:cNvPr>
          <p:cNvSpPr/>
          <p:nvPr/>
        </p:nvSpPr>
        <p:spPr>
          <a:xfrm>
            <a:off x="5013458" y="5991555"/>
            <a:ext cx="1231261" cy="3937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Berlin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EF77344-9C9E-1347-9C59-1CB0395800B9}"/>
              </a:ext>
            </a:extLst>
          </p:cNvPr>
          <p:cNvGrpSpPr/>
          <p:nvPr/>
        </p:nvGrpSpPr>
        <p:grpSpPr>
          <a:xfrm>
            <a:off x="6149021" y="3535346"/>
            <a:ext cx="1851266" cy="1257947"/>
            <a:chOff x="7122026" y="3394333"/>
            <a:chExt cx="1851266" cy="1257947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5F821A5-494C-1245-BB9B-B49B083A3C36}"/>
                </a:ext>
              </a:extLst>
            </p:cNvPr>
            <p:cNvGrpSpPr/>
            <p:nvPr/>
          </p:nvGrpSpPr>
          <p:grpSpPr>
            <a:xfrm>
              <a:off x="7122026" y="3394333"/>
              <a:ext cx="1109975" cy="1109975"/>
              <a:chOff x="7300602" y="5232087"/>
              <a:chExt cx="1109975" cy="110997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E86C398-1733-C64F-80E5-8EC13B674FA4}"/>
                  </a:ext>
                </a:extLst>
              </p:cNvPr>
              <p:cNvSpPr/>
              <p:nvPr/>
            </p:nvSpPr>
            <p:spPr>
              <a:xfrm>
                <a:off x="7300602" y="5232087"/>
                <a:ext cx="1109975" cy="11099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Grafik 29" descr="Moderne Architektur mit einfarbiger Füllung">
                <a:extLst>
                  <a:ext uri="{FF2B5EF4-FFF2-40B4-BE49-F238E27FC236}">
                    <a16:creationId xmlns:a16="http://schemas.microsoft.com/office/drawing/2014/main" id="{62F69E22-7398-BA42-990C-4B37170F4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98389" y="532987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7375AA1A-D2AA-014E-82DE-C17973F22D85}"/>
                </a:ext>
              </a:extLst>
            </p:cNvPr>
            <p:cNvSpPr/>
            <p:nvPr/>
          </p:nvSpPr>
          <p:spPr>
            <a:xfrm>
              <a:off x="7390736" y="4258548"/>
              <a:ext cx="1582556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DL Summit</a:t>
              </a:r>
            </a:p>
          </p:txBody>
        </p:sp>
      </p:grp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49AFB4C-E3ED-B04F-B693-715892DE7D70}"/>
              </a:ext>
            </a:extLst>
          </p:cNvPr>
          <p:cNvCxnSpPr>
            <a:cxnSpLocks/>
          </p:cNvCxnSpPr>
          <p:nvPr/>
        </p:nvCxnSpPr>
        <p:spPr>
          <a:xfrm flipV="1">
            <a:off x="2280093" y="3686959"/>
            <a:ext cx="1352547" cy="144414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0FA12106-94C1-104D-AB2B-C3518EF6C214}"/>
              </a:ext>
            </a:extLst>
          </p:cNvPr>
          <p:cNvCxnSpPr>
            <a:cxnSpLocks/>
            <a:stCxn id="3" idx="6"/>
            <a:endCxn id="22" idx="2"/>
          </p:cNvCxnSpPr>
          <p:nvPr/>
        </p:nvCxnSpPr>
        <p:spPr>
          <a:xfrm flipV="1">
            <a:off x="1822894" y="3183505"/>
            <a:ext cx="1523283" cy="57447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10F7250-BE12-C747-9349-2340CF174B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397828" y="3791551"/>
            <a:ext cx="615630" cy="138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B9B84640-7775-1B49-8346-103E28F1C0AC}"/>
              </a:ext>
            </a:extLst>
          </p:cNvPr>
          <p:cNvCxnSpPr>
            <a:cxnSpLocks/>
          </p:cNvCxnSpPr>
          <p:nvPr/>
        </p:nvCxnSpPr>
        <p:spPr>
          <a:xfrm flipH="1">
            <a:off x="5629089" y="4455065"/>
            <a:ext cx="652131" cy="101981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22776C2F-B420-4848-A911-78B89314D56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401379" y="4242454"/>
            <a:ext cx="2218144" cy="123242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63DF37B5-8C24-9341-BBDC-0FCECE7B2ED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2485169" y="5358863"/>
            <a:ext cx="2082838" cy="35812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2D944B14-BAD2-ED49-A9B1-4852EE5855C5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63158" y="4090334"/>
            <a:ext cx="3685863" cy="117854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F382942-BB5E-6F46-A985-55A9D1E89834}"/>
              </a:ext>
            </a:extLst>
          </p:cNvPr>
          <p:cNvGrpSpPr/>
          <p:nvPr/>
        </p:nvGrpSpPr>
        <p:grpSpPr>
          <a:xfrm>
            <a:off x="1426711" y="4925565"/>
            <a:ext cx="1676712" cy="1164896"/>
            <a:chOff x="2143123" y="4774886"/>
            <a:chExt cx="1676712" cy="1164896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6848349-FADB-CB48-9D25-5FA59FE94C1C}"/>
                </a:ext>
              </a:extLst>
            </p:cNvPr>
            <p:cNvGrpSpPr/>
            <p:nvPr/>
          </p:nvGrpSpPr>
          <p:grpSpPr>
            <a:xfrm>
              <a:off x="2143123" y="4774886"/>
              <a:ext cx="1109975" cy="1109975"/>
              <a:chOff x="3781424" y="4056391"/>
              <a:chExt cx="1109975" cy="110997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EABD40E-B032-8446-A0A6-023D31A5D475}"/>
                  </a:ext>
                </a:extLst>
              </p:cNvPr>
              <p:cNvSpPr/>
              <p:nvPr/>
            </p:nvSpPr>
            <p:spPr>
              <a:xfrm>
                <a:off x="3781424" y="405639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fik 12" descr="Weibliches Profil mit einfarbiger Füllung">
                <a:extLst>
                  <a:ext uri="{FF2B5EF4-FFF2-40B4-BE49-F238E27FC236}">
                    <a16:creationId xmlns:a16="http://schemas.microsoft.com/office/drawing/2014/main" id="{6900CC62-8BA7-474F-861B-FB3196FA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879211" y="415418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51640FF3-31C6-9940-AC07-E06AE1F166A2}"/>
                </a:ext>
              </a:extLst>
            </p:cNvPr>
            <p:cNvSpPr/>
            <p:nvPr/>
          </p:nvSpPr>
          <p:spPr>
            <a:xfrm>
              <a:off x="2588574" y="5546050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Sophia</a:t>
              </a:r>
            </a:p>
          </p:txBody>
        </p:sp>
      </p:grp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31C0170D-83C9-0645-993D-46D49B384913}"/>
              </a:ext>
            </a:extLst>
          </p:cNvPr>
          <p:cNvCxnSpPr>
            <a:cxnSpLocks/>
          </p:cNvCxnSpPr>
          <p:nvPr/>
        </p:nvCxnSpPr>
        <p:spPr>
          <a:xfrm>
            <a:off x="1743878" y="3884333"/>
            <a:ext cx="4405142" cy="4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B6E0BC4-E9BF-C546-ABF8-6DB0D4DAABDE}"/>
              </a:ext>
            </a:extLst>
          </p:cNvPr>
          <p:cNvGrpSpPr/>
          <p:nvPr/>
        </p:nvGrpSpPr>
        <p:grpSpPr>
          <a:xfrm>
            <a:off x="712919" y="3202994"/>
            <a:ext cx="1688460" cy="1236326"/>
            <a:chOff x="1685924" y="3061981"/>
            <a:chExt cx="1688460" cy="1236326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AA919B1-B178-1240-B501-A90486200A47}"/>
                </a:ext>
              </a:extLst>
            </p:cNvPr>
            <p:cNvGrpSpPr/>
            <p:nvPr/>
          </p:nvGrpSpPr>
          <p:grpSpPr>
            <a:xfrm>
              <a:off x="1685924" y="3061981"/>
              <a:ext cx="1109975" cy="1109975"/>
              <a:chOff x="1685924" y="3061981"/>
              <a:chExt cx="1109975" cy="1109975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BA3B79B-3C12-2A47-9AB4-CC7A33F462E6}"/>
                  </a:ext>
                </a:extLst>
              </p:cNvPr>
              <p:cNvSpPr/>
              <p:nvPr/>
            </p:nvSpPr>
            <p:spPr>
              <a:xfrm>
                <a:off x="1685924" y="306198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fik 5" descr="Männliches Profil mit einfarbiger Füllung">
                <a:extLst>
                  <a:ext uri="{FF2B5EF4-FFF2-40B4-BE49-F238E27FC236}">
                    <a16:creationId xmlns:a16="http://schemas.microsoft.com/office/drawing/2014/main" id="{AFFB7D93-DF7B-2947-A617-E9622AE11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83711" y="31597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F68DDE02-8962-5E40-A767-0E6C9AD4D2B0}"/>
                </a:ext>
              </a:extLst>
            </p:cNvPr>
            <p:cNvSpPr/>
            <p:nvPr/>
          </p:nvSpPr>
          <p:spPr>
            <a:xfrm>
              <a:off x="2143123" y="3904575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Mahmoud</a:t>
              </a:r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7B7E1886-90A3-4B46-8EB9-380D761EE288}"/>
              </a:ext>
            </a:extLst>
          </p:cNvPr>
          <p:cNvSpPr txBox="1"/>
          <p:nvPr/>
        </p:nvSpPr>
        <p:spPr>
          <a:xfrm rot="20288473">
            <a:off x="2014246" y="3155323"/>
            <a:ext cx="10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 at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53918C8-E57C-F342-B97D-B9A301B70001}"/>
              </a:ext>
            </a:extLst>
          </p:cNvPr>
          <p:cNvSpPr txBox="1"/>
          <p:nvPr/>
        </p:nvSpPr>
        <p:spPr>
          <a:xfrm>
            <a:off x="5084890" y="359812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1C54445-7D86-7045-A4E6-8ABA90A15B79}"/>
              </a:ext>
            </a:extLst>
          </p:cNvPr>
          <p:cNvSpPr txBox="1"/>
          <p:nvPr/>
        </p:nvSpPr>
        <p:spPr>
          <a:xfrm rot="20614251">
            <a:off x="4711486" y="3978037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680DE40-8775-0442-90CC-F9667A371741}"/>
              </a:ext>
            </a:extLst>
          </p:cNvPr>
          <p:cNvSpPr txBox="1"/>
          <p:nvPr/>
        </p:nvSpPr>
        <p:spPr>
          <a:xfrm rot="1729969">
            <a:off x="5833565" y="5058483"/>
            <a:ext cx="13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place in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929E4C1-F577-A24C-BF64-EFFD312FD8B3}"/>
              </a:ext>
            </a:extLst>
          </p:cNvPr>
          <p:cNvSpPr txBox="1"/>
          <p:nvPr/>
        </p:nvSpPr>
        <p:spPr>
          <a:xfrm rot="18796245">
            <a:off x="2437062" y="3760053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Studies at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01A217A-2D86-E949-9AB7-2C08F951E47D}"/>
              </a:ext>
            </a:extLst>
          </p:cNvPr>
          <p:cNvSpPr txBox="1"/>
          <p:nvPr/>
        </p:nvSpPr>
        <p:spPr>
          <a:xfrm rot="1883510">
            <a:off x="2880768" y="4479761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1DE758F-2439-524D-941B-76DF56755104}"/>
              </a:ext>
            </a:extLst>
          </p:cNvPr>
          <p:cNvSpPr txBox="1"/>
          <p:nvPr/>
        </p:nvSpPr>
        <p:spPr>
          <a:xfrm rot="533856">
            <a:off x="3112214" y="557778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2CD7D3F-8750-ED4D-AE27-D6A2920E3783}"/>
              </a:ext>
            </a:extLst>
          </p:cNvPr>
          <p:cNvSpPr txBox="1"/>
          <p:nvPr/>
        </p:nvSpPr>
        <p:spPr>
          <a:xfrm rot="4019659">
            <a:off x="3919459" y="4398060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8115305" y="1971654"/>
            <a:ext cx="3777926" cy="4226011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</a:rPr>
              <a:t>Knowledge graphs</a:t>
            </a:r>
            <a:r>
              <a:rPr lang="en-CA" dirty="0">
                <a:solidFill>
                  <a:schemeClr val="tx1"/>
                </a:solidFill>
              </a:rPr>
              <a:t> are a tool to represent real world entities (knowledge) in a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They consist of </a:t>
            </a:r>
            <a:r>
              <a:rPr lang="en-CA" b="1" dirty="0">
                <a:solidFill>
                  <a:schemeClr val="tx1"/>
                </a:solidFill>
              </a:rPr>
              <a:t>nodes</a:t>
            </a:r>
            <a:r>
              <a:rPr lang="en-CA" dirty="0">
                <a:solidFill>
                  <a:schemeClr val="tx1"/>
                </a:solidFill>
              </a:rPr>
              <a:t> (entities), their </a:t>
            </a:r>
            <a:r>
              <a:rPr lang="en-CA" b="1" dirty="0">
                <a:solidFill>
                  <a:schemeClr val="tx1"/>
                </a:solidFill>
              </a:rPr>
              <a:t>properties</a:t>
            </a:r>
            <a:r>
              <a:rPr lang="en-CA" dirty="0">
                <a:solidFill>
                  <a:schemeClr val="tx1"/>
                </a:solidFill>
              </a:rPr>
              <a:t> and </a:t>
            </a:r>
            <a:r>
              <a:rPr lang="en-CA" b="1" dirty="0">
                <a:solidFill>
                  <a:schemeClr val="tx1"/>
                </a:solidFill>
              </a:rPr>
              <a:t>edges</a:t>
            </a:r>
            <a:r>
              <a:rPr lang="en-CA" dirty="0">
                <a:solidFill>
                  <a:schemeClr val="tx1"/>
                </a:solidFill>
              </a:rPr>
              <a:t> (relationships)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It is </a:t>
            </a:r>
            <a:r>
              <a:rPr lang="en-CA" b="1" dirty="0">
                <a:solidFill>
                  <a:schemeClr val="tx1"/>
                </a:solidFill>
              </a:rPr>
              <a:t>easy to understand </a:t>
            </a:r>
            <a:r>
              <a:rPr lang="en-CA" dirty="0">
                <a:solidFill>
                  <a:schemeClr val="tx1"/>
                </a:solidFill>
              </a:rPr>
              <a:t>the relationship and influence between several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Especially </a:t>
            </a:r>
            <a:r>
              <a:rPr lang="en-CA" b="1" dirty="0">
                <a:solidFill>
                  <a:schemeClr val="tx1"/>
                </a:solidFill>
              </a:rPr>
              <a:t>non-insiders</a:t>
            </a:r>
            <a:r>
              <a:rPr lang="en-CA" dirty="0">
                <a:solidFill>
                  <a:schemeClr val="tx1"/>
                </a:solidFill>
              </a:rPr>
              <a:t> can gain a better </a:t>
            </a:r>
            <a:r>
              <a:rPr lang="en-CA" b="1" dirty="0">
                <a:solidFill>
                  <a:schemeClr val="tx1"/>
                </a:solidFill>
              </a:rPr>
              <a:t>understanding</a:t>
            </a:r>
            <a:r>
              <a:rPr lang="en-CA" dirty="0">
                <a:solidFill>
                  <a:schemeClr val="tx1"/>
                </a:solidFill>
              </a:rPr>
              <a:t> of the context between entities</a:t>
            </a:r>
          </a:p>
        </p:txBody>
      </p:sp>
    </p:spTree>
    <p:extLst>
      <p:ext uri="{BB962C8B-B14F-4D97-AF65-F5344CB8AC3E}">
        <p14:creationId xmlns:p14="http://schemas.microsoft.com/office/powerpoint/2010/main" val="1545663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370078-1EE4-834A-86A6-B642C901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05" y="2343714"/>
            <a:ext cx="6870570" cy="44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55991" y="2028821"/>
            <a:ext cx="716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 [5]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33</a:t>
            </a:fld>
            <a:endParaRPr lang="en-US"/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718356" y="2576215"/>
            <a:ext cx="4060623" cy="4048426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Anomalies</a:t>
            </a:r>
            <a:r>
              <a:rPr lang="en-GB" dirty="0">
                <a:solidFill>
                  <a:schemeClr val="tx1"/>
                </a:solidFill>
              </a:rPr>
              <a:t> between the prediction of the XAI model and the knowledge graph can be </a:t>
            </a:r>
            <a:r>
              <a:rPr lang="en-GB" b="1" dirty="0">
                <a:solidFill>
                  <a:schemeClr val="tx1"/>
                </a:solidFill>
              </a:rPr>
              <a:t>further inspected </a:t>
            </a:r>
            <a:r>
              <a:rPr lang="en-GB" dirty="0">
                <a:solidFill>
                  <a:schemeClr val="tx1"/>
                </a:solidFill>
              </a:rPr>
              <a:t>and evaluated from an </a:t>
            </a:r>
            <a:r>
              <a:rPr lang="en-GB" b="1" dirty="0">
                <a:solidFill>
                  <a:schemeClr val="tx1"/>
                </a:solidFill>
              </a:rPr>
              <a:t>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Using knowledge graphs can be </a:t>
            </a:r>
            <a:r>
              <a:rPr lang="en-GB" b="1" dirty="0">
                <a:solidFill>
                  <a:schemeClr val="tx1"/>
                </a:solidFill>
              </a:rPr>
              <a:t>helpful for decision making</a:t>
            </a:r>
            <a:r>
              <a:rPr lang="en-GB" dirty="0">
                <a:solidFill>
                  <a:schemeClr val="tx1"/>
                </a:solidFill>
              </a:rPr>
              <a:t> because related information is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Through the integration of a knowledge graph into an AI model, the graph can </a:t>
            </a:r>
            <a:r>
              <a:rPr lang="en-GB" b="1" dirty="0">
                <a:solidFill>
                  <a:schemeClr val="tx1"/>
                </a:solidFill>
              </a:rPr>
              <a:t>be queried automatically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109B190-003C-5D40-8974-5D5777F9A47A}"/>
              </a:ext>
            </a:extLst>
          </p:cNvPr>
          <p:cNvSpPr/>
          <p:nvPr/>
        </p:nvSpPr>
        <p:spPr>
          <a:xfrm>
            <a:off x="8936182" y="836028"/>
            <a:ext cx="2594827" cy="840371"/>
          </a:xfrm>
          <a:prstGeom prst="roundRect">
            <a:avLst>
              <a:gd name="adj" fmla="val 652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Can be combined with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b="1" dirty="0">
                <a:solidFill>
                  <a:schemeClr val="tx1"/>
                </a:solidFill>
              </a:rPr>
              <a:t>SHAP</a:t>
            </a:r>
            <a:r>
              <a:rPr lang="en-GB" dirty="0">
                <a:solidFill>
                  <a:schemeClr val="tx1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07660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324105" y="2028821"/>
            <a:ext cx="457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Estimation of Mutual Information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34</a:t>
            </a:fld>
            <a:endParaRPr lang="en-US"/>
          </a:p>
        </p:txBody>
      </p:sp>
      <p:sp>
        <p:nvSpPr>
          <p:cNvPr id="9" name="Abgerundetes Rechteck 4">
            <a:extLst>
              <a:ext uri="{FF2B5EF4-FFF2-40B4-BE49-F238E27FC236}">
                <a16:creationId xmlns:a16="http://schemas.microsoft.com/office/drawing/2014/main" id="{10617CBB-C339-4949-A7B3-EB1F9984E6EA}"/>
              </a:ext>
            </a:extLst>
          </p:cNvPr>
          <p:cNvSpPr txBox="1"/>
          <p:nvPr/>
        </p:nvSpPr>
        <p:spPr>
          <a:xfrm>
            <a:off x="7210828" y="2564967"/>
            <a:ext cx="4696269" cy="1412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On the Information Bottleneck Theory of Deep Learning [7]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Results could not be reproduced, </a:t>
            </a:r>
            <a:r>
              <a:rPr lang="en-CA" sz="1600" kern="1200" dirty="0" err="1">
                <a:solidFill>
                  <a:schemeClr val="tx1"/>
                </a:solidFill>
              </a:rPr>
              <a:t>relu</a:t>
            </a:r>
            <a:r>
              <a:rPr lang="en-CA" sz="1600" kern="1200" dirty="0">
                <a:solidFill>
                  <a:schemeClr val="tx1"/>
                </a:solidFill>
              </a:rPr>
              <a:t> has no compression phase</a:t>
            </a:r>
          </a:p>
        </p:txBody>
      </p:sp>
      <p:sp>
        <p:nvSpPr>
          <p:cNvPr id="13" name="Abgerundetes Rechteck 4">
            <a:extLst>
              <a:ext uri="{FF2B5EF4-FFF2-40B4-BE49-F238E27FC236}">
                <a16:creationId xmlns:a16="http://schemas.microsoft.com/office/drawing/2014/main" id="{D9900D52-D308-B24F-84B0-288E7ABD2222}"/>
              </a:ext>
            </a:extLst>
          </p:cNvPr>
          <p:cNvSpPr txBox="1"/>
          <p:nvPr/>
        </p:nvSpPr>
        <p:spPr>
          <a:xfrm>
            <a:off x="1108354" y="2492069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 dirty="0" err="1"/>
              <a:t>Tishby</a:t>
            </a:r>
            <a:r>
              <a:rPr lang="en-CA" dirty="0"/>
              <a:t>: Information Bottleneck [6]</a:t>
            </a:r>
          </a:p>
          <a:p>
            <a:r>
              <a:rPr lang="en-CA" b="0" dirty="0"/>
              <a:t>Two Phases: Fitting phase and compression phase</a:t>
            </a:r>
          </a:p>
        </p:txBody>
      </p:sp>
      <p:sp>
        <p:nvSpPr>
          <p:cNvPr id="16" name="Abgerundetes Rechteck 4">
            <a:extLst>
              <a:ext uri="{FF2B5EF4-FFF2-40B4-BE49-F238E27FC236}">
                <a16:creationId xmlns:a16="http://schemas.microsoft.com/office/drawing/2014/main" id="{415B2825-108A-4E49-BDA7-2CCAA675EE16}"/>
              </a:ext>
            </a:extLst>
          </p:cNvPr>
          <p:cNvSpPr txBox="1"/>
          <p:nvPr/>
        </p:nvSpPr>
        <p:spPr>
          <a:xfrm>
            <a:off x="1121168" y="3311310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/>
              <a:t>Tishby: wrong method for computing MI</a:t>
            </a:r>
          </a:p>
        </p:txBody>
      </p:sp>
      <p:sp>
        <p:nvSpPr>
          <p:cNvPr id="19" name="Abgerundetes Rechteck 4">
            <a:extLst>
              <a:ext uri="{FF2B5EF4-FFF2-40B4-BE49-F238E27FC236}">
                <a16:creationId xmlns:a16="http://schemas.microsoft.com/office/drawing/2014/main" id="{2CCACD38-12FF-A54B-AAD0-081B167F28D3}"/>
              </a:ext>
            </a:extLst>
          </p:cNvPr>
          <p:cNvSpPr txBox="1"/>
          <p:nvPr/>
        </p:nvSpPr>
        <p:spPr>
          <a:xfrm>
            <a:off x="7210826" y="4259376"/>
            <a:ext cx="4696268" cy="9193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Mutual Information Neural Estimation [9]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New Method for computing MI </a:t>
            </a:r>
          </a:p>
        </p:txBody>
      </p:sp>
      <p:sp>
        <p:nvSpPr>
          <p:cNvPr id="20" name="Abgerundetes Rechteck 4">
            <a:extLst>
              <a:ext uri="{FF2B5EF4-FFF2-40B4-BE49-F238E27FC236}">
                <a16:creationId xmlns:a16="http://schemas.microsoft.com/office/drawing/2014/main" id="{8537CA01-8E31-0A4A-BA25-0EF37174D1C4}"/>
              </a:ext>
            </a:extLst>
          </p:cNvPr>
          <p:cNvSpPr txBox="1"/>
          <p:nvPr/>
        </p:nvSpPr>
        <p:spPr>
          <a:xfrm>
            <a:off x="1108364" y="4115320"/>
            <a:ext cx="5285993" cy="15204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Estimating Information Flow in Deep Neural Networks [8]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dirty="0" err="1">
                <a:solidFill>
                  <a:schemeClr val="tx1"/>
                </a:solidFill>
              </a:rPr>
              <a:t>Goldfeld</a:t>
            </a:r>
            <a:r>
              <a:rPr lang="en-CA" sz="1600" dirty="0">
                <a:solidFill>
                  <a:schemeClr val="tx1"/>
                </a:solidFill>
              </a:rPr>
              <a:t>: The reason </a:t>
            </a:r>
            <a:r>
              <a:rPr lang="en-CA" sz="1600" kern="1200" dirty="0">
                <a:solidFill>
                  <a:schemeClr val="tx1"/>
                </a:solidFill>
              </a:rPr>
              <a:t>for the compression is fixed bin size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Compression is a geometric </a:t>
            </a:r>
            <a:r>
              <a:rPr lang="en-CA" sz="1600" b="0" kern="1200" dirty="0">
                <a:solidFill>
                  <a:schemeClr val="tx1"/>
                </a:solidFill>
              </a:rPr>
              <a:t>phenomenon</a:t>
            </a:r>
            <a:r>
              <a:rPr lang="en-CA" sz="1600" kern="1200" dirty="0">
                <a:solidFill>
                  <a:schemeClr val="tx1"/>
                </a:solidFill>
              </a:rPr>
              <a:t> (not information-theoretic)</a:t>
            </a:r>
          </a:p>
        </p:txBody>
      </p:sp>
      <p:sp>
        <p:nvSpPr>
          <p:cNvPr id="21" name="Abgerundetes Rechteck 4">
            <a:extLst>
              <a:ext uri="{FF2B5EF4-FFF2-40B4-BE49-F238E27FC236}">
                <a16:creationId xmlns:a16="http://schemas.microsoft.com/office/drawing/2014/main" id="{2CE9BE76-1562-3B4F-938E-ABCD5B253F13}"/>
              </a:ext>
            </a:extLst>
          </p:cNvPr>
          <p:cNvSpPr txBox="1"/>
          <p:nvPr/>
        </p:nvSpPr>
        <p:spPr>
          <a:xfrm>
            <a:off x="1089949" y="5679514"/>
            <a:ext cx="5285993" cy="11134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Formal Limitations on the Measurement of Mutual Information [10] </a:t>
            </a: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dirty="0">
                <a:solidFill>
                  <a:schemeClr val="tx1"/>
                </a:solidFill>
              </a:rPr>
              <a:t>MINE had mistake in their equation </a:t>
            </a:r>
            <a:endParaRPr lang="en-CA" sz="1600" kern="1200" dirty="0">
              <a:solidFill>
                <a:schemeClr val="tx1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63E0310-0CF2-8742-B4EA-AAA5EAB08990}"/>
              </a:ext>
            </a:extLst>
          </p:cNvPr>
          <p:cNvCxnSpPr>
            <a:cxnSpLocks/>
          </p:cNvCxnSpPr>
          <p:nvPr/>
        </p:nvCxnSpPr>
        <p:spPr>
          <a:xfrm>
            <a:off x="6407915" y="2869805"/>
            <a:ext cx="790771" cy="40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04EBA6E-88A1-274C-B3B8-55249961E65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6407442" y="3271045"/>
            <a:ext cx="791246" cy="41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F195EAA-F033-8E44-82ED-5E68396A7480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6407442" y="3689046"/>
            <a:ext cx="803384" cy="103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75801FD-5745-8842-B703-3822FFB460BF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394357" y="4719066"/>
            <a:ext cx="816469" cy="15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E50509E-13F9-0946-ACA3-1857F9E77C3C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>
            <a:off x="6375942" y="4719066"/>
            <a:ext cx="834884" cy="151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14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7A5D1-863A-F841-AF14-FA861FF9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Sources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E4463-2D08-8B40-87FB-D95756EC3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119744"/>
            <a:ext cx="10363200" cy="47382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/>
              <a:t>[1] GUNNING, D.; AHA, D.: </a:t>
            </a:r>
            <a:r>
              <a:rPr lang="de-DE" dirty="0" err="1"/>
              <a:t>DARPA’s</a:t>
            </a:r>
            <a:r>
              <a:rPr lang="de-DE" dirty="0"/>
              <a:t>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 </a:t>
            </a:r>
            <a:r>
              <a:rPr lang="de-DE" dirty="0" err="1"/>
              <a:t>program</a:t>
            </a:r>
            <a:r>
              <a:rPr lang="de-DE" dirty="0"/>
              <a:t>. AI Magazine. 2019, vol. 40, </a:t>
            </a:r>
            <a:r>
              <a:rPr lang="de-DE" dirty="0" err="1"/>
              <a:t>no</a:t>
            </a:r>
            <a:r>
              <a:rPr lang="de-DE" dirty="0"/>
              <a:t>. 2, pp. 44–58. </a:t>
            </a:r>
          </a:p>
          <a:p>
            <a:pPr marL="0" indent="0">
              <a:buNone/>
            </a:pPr>
            <a:r>
              <a:rPr lang="de-DE" dirty="0"/>
              <a:t>[2] </a:t>
            </a:r>
            <a:r>
              <a:rPr lang="de-DE" dirty="0">
                <a:hlinkClick r:id="rId2"/>
              </a:rPr>
              <a:t>https://www.kdnuggets.com/2019/12/interpretability-part-3-lime-shap.html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[3] </a:t>
            </a:r>
            <a:r>
              <a:rPr lang="de-DE" dirty="0">
                <a:hlinkClick r:id="rId3"/>
              </a:rPr>
              <a:t>https://www.tibco.com/de/reference-center/what-is-a-random-forest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[4] </a:t>
            </a:r>
            <a:r>
              <a:rPr lang="de-DE" dirty="0" err="1"/>
              <a:t>Tjoa</a:t>
            </a:r>
            <a:r>
              <a:rPr lang="de-DE" dirty="0"/>
              <a:t>, E; Guan, C (2020): A Survey on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(XAI): </a:t>
            </a:r>
            <a:r>
              <a:rPr lang="de-DE" dirty="0" err="1"/>
              <a:t>Towards</a:t>
            </a:r>
            <a:r>
              <a:rPr lang="de-DE" dirty="0"/>
              <a:t> Medical XAI, </a:t>
            </a:r>
            <a:r>
              <a:rPr lang="de-DE" dirty="0">
                <a:hlinkClick r:id="rId4"/>
              </a:rPr>
              <a:t>https://arxiv.org/pdf/1907.07374.pdf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[5] </a:t>
            </a:r>
            <a:r>
              <a:rPr lang="de-DE" dirty="0">
                <a:hlinkClick r:id="rId5"/>
              </a:rPr>
              <a:t>https://towardsdatascience.com/knowledge-graphs-for-explainable-ai-dcd73c5c016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[6] N. </a:t>
            </a:r>
            <a:r>
              <a:rPr lang="de-DE" dirty="0" err="1"/>
              <a:t>Tishby</a:t>
            </a:r>
            <a:r>
              <a:rPr lang="de-DE" dirty="0"/>
              <a:t>, R. Schwartz-Ziv. (Mar. 2017). </a:t>
            </a:r>
            <a:r>
              <a:rPr lang="de-DE" i="1" dirty="0" err="1"/>
              <a:t>Opening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black</a:t>
            </a:r>
            <a:r>
              <a:rPr lang="de-DE" i="1" dirty="0"/>
              <a:t> box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</a:t>
            </a:r>
            <a:r>
              <a:rPr lang="de-DE" i="1" dirty="0" err="1"/>
              <a:t>Neural</a:t>
            </a:r>
            <a:r>
              <a:rPr lang="de-DE" i="1" dirty="0"/>
              <a:t> Networks via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/1703.00810. </a:t>
            </a:r>
            <a:r>
              <a:rPr lang="de-DE" dirty="0" err="1"/>
              <a:t>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 [7] A. M. Saxe, A. </a:t>
            </a:r>
            <a:r>
              <a:rPr lang="de-DE" dirty="0" err="1"/>
              <a:t>Kolchinsky</a:t>
            </a:r>
            <a:r>
              <a:rPr lang="de-DE" dirty="0"/>
              <a:t>, D. D. Cox. (Feb. 2018). </a:t>
            </a:r>
            <a:r>
              <a:rPr lang="de-DE" i="1" dirty="0"/>
              <a:t>On </a:t>
            </a:r>
            <a:r>
              <a:rPr lang="de-DE" i="1" dirty="0" err="1"/>
              <a:t>the</a:t>
            </a:r>
            <a:r>
              <a:rPr lang="de-DE" i="1" dirty="0"/>
              <a:t> Information </a:t>
            </a:r>
            <a:r>
              <a:rPr lang="de-DE" i="1" dirty="0" err="1"/>
              <a:t>Bottleneck</a:t>
            </a:r>
            <a:r>
              <a:rPr lang="de-DE" i="1" dirty="0"/>
              <a:t> </a:t>
            </a:r>
            <a:r>
              <a:rPr lang="de-DE" i="1" dirty="0" err="1"/>
              <a:t>Theory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Learning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openreview.net</a:t>
            </a:r>
            <a:r>
              <a:rPr lang="de-DE" dirty="0"/>
              <a:t>/</a:t>
            </a:r>
            <a:r>
              <a:rPr lang="de-DE" dirty="0" err="1"/>
              <a:t>forum</a:t>
            </a:r>
            <a:r>
              <a:rPr lang="de-DE" dirty="0"/>
              <a:t>? </a:t>
            </a:r>
            <a:r>
              <a:rPr lang="de-DE" dirty="0" err="1"/>
              <a:t>id</a:t>
            </a:r>
            <a:r>
              <a:rPr lang="de-DE" dirty="0"/>
              <a:t>=</a:t>
            </a:r>
            <a:r>
              <a:rPr lang="de-DE" dirty="0" err="1"/>
              <a:t>ry_WPG</a:t>
            </a:r>
            <a:r>
              <a:rPr lang="de-DE" dirty="0"/>
              <a:t>-A- </a:t>
            </a:r>
          </a:p>
          <a:p>
            <a:pPr marL="0" indent="0">
              <a:buNone/>
            </a:pPr>
            <a:r>
              <a:rPr lang="de-DE" dirty="0"/>
              <a:t>[8] Z. </a:t>
            </a:r>
            <a:r>
              <a:rPr lang="de-DE" dirty="0" err="1"/>
              <a:t>Goldfeld</a:t>
            </a:r>
            <a:r>
              <a:rPr lang="de-DE" dirty="0"/>
              <a:t>, E. van den Berg, K. </a:t>
            </a:r>
            <a:r>
              <a:rPr lang="de-DE" dirty="0" err="1"/>
              <a:t>Greenewald</a:t>
            </a:r>
            <a:r>
              <a:rPr lang="de-DE" dirty="0"/>
              <a:t>, I. </a:t>
            </a:r>
            <a:r>
              <a:rPr lang="de-DE" dirty="0" err="1"/>
              <a:t>Melnyk</a:t>
            </a:r>
            <a:r>
              <a:rPr lang="de-DE" dirty="0"/>
              <a:t>, N. Nguyen, B. Kings- </a:t>
            </a:r>
            <a:r>
              <a:rPr lang="de-DE" dirty="0" err="1"/>
              <a:t>bury</a:t>
            </a:r>
            <a:r>
              <a:rPr lang="de-DE" dirty="0"/>
              <a:t>, Y. </a:t>
            </a:r>
            <a:r>
              <a:rPr lang="de-DE" dirty="0" err="1"/>
              <a:t>Polyanskiy</a:t>
            </a:r>
            <a:r>
              <a:rPr lang="de-DE" dirty="0"/>
              <a:t>. (</a:t>
            </a:r>
            <a:r>
              <a:rPr lang="de-DE" dirty="0" err="1"/>
              <a:t>Oct</a:t>
            </a:r>
            <a:r>
              <a:rPr lang="de-DE" dirty="0"/>
              <a:t>. 2018). </a:t>
            </a:r>
            <a:r>
              <a:rPr lang="de-DE" i="1" dirty="0" err="1"/>
              <a:t>Estimating</a:t>
            </a:r>
            <a:r>
              <a:rPr lang="de-DE" i="1" dirty="0"/>
              <a:t> Information Flow in </a:t>
            </a:r>
            <a:r>
              <a:rPr lang="de-DE" i="1" dirty="0" err="1"/>
              <a:t>Deep</a:t>
            </a:r>
            <a:r>
              <a:rPr lang="de-DE" i="1" dirty="0"/>
              <a:t> Neu- </a:t>
            </a:r>
            <a:r>
              <a:rPr lang="de-DE" i="1" dirty="0" err="1"/>
              <a:t>ral</a:t>
            </a:r>
            <a:r>
              <a:rPr lang="de-DE" i="1" dirty="0"/>
              <a:t> Networks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http://</a:t>
            </a:r>
            <a:r>
              <a:rPr lang="de-DE" dirty="0" err="1"/>
              <a:t>people.lids.mit.edu</a:t>
            </a:r>
            <a:r>
              <a:rPr lang="de-DE" dirty="0"/>
              <a:t>/</a:t>
            </a:r>
            <a:r>
              <a:rPr lang="de-DE" dirty="0" err="1"/>
              <a:t>yp</a:t>
            </a:r>
            <a:r>
              <a:rPr lang="de-DE" dirty="0"/>
              <a:t>/</a:t>
            </a:r>
            <a:r>
              <a:rPr lang="de-DE" dirty="0" err="1"/>
              <a:t>homepage</a:t>
            </a:r>
            <a:r>
              <a:rPr lang="de-DE" dirty="0"/>
              <a:t>/</a:t>
            </a:r>
            <a:r>
              <a:rPr lang="de-DE" dirty="0" err="1"/>
              <a:t>data</a:t>
            </a:r>
            <a:r>
              <a:rPr lang="de-DE" dirty="0"/>
              <a:t>/ </a:t>
            </a:r>
            <a:r>
              <a:rPr lang="de-DE" dirty="0" err="1"/>
              <a:t>dnn-infoflow.pdf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[9] M. I. </a:t>
            </a:r>
            <a:r>
              <a:rPr lang="de-DE" dirty="0" err="1"/>
              <a:t>Belghazi</a:t>
            </a:r>
            <a:r>
              <a:rPr lang="de-DE" dirty="0"/>
              <a:t>, A. </a:t>
            </a:r>
            <a:r>
              <a:rPr lang="de-DE" dirty="0" err="1"/>
              <a:t>Baratin</a:t>
            </a:r>
            <a:r>
              <a:rPr lang="de-DE" dirty="0"/>
              <a:t>, S. </a:t>
            </a:r>
            <a:r>
              <a:rPr lang="de-DE" dirty="0" err="1"/>
              <a:t>Rajeswar</a:t>
            </a:r>
            <a:r>
              <a:rPr lang="de-DE" dirty="0"/>
              <a:t>, S. </a:t>
            </a:r>
            <a:r>
              <a:rPr lang="de-DE" dirty="0" err="1"/>
              <a:t>Ozair</a:t>
            </a:r>
            <a:r>
              <a:rPr lang="de-DE" dirty="0"/>
              <a:t>, Y. </a:t>
            </a:r>
            <a:r>
              <a:rPr lang="de-DE" dirty="0" err="1"/>
              <a:t>Bengio</a:t>
            </a:r>
            <a:r>
              <a:rPr lang="de-DE" dirty="0"/>
              <a:t>, A. </a:t>
            </a:r>
            <a:r>
              <a:rPr lang="de-DE" dirty="0" err="1"/>
              <a:t>Courville</a:t>
            </a:r>
            <a:r>
              <a:rPr lang="de-DE" dirty="0"/>
              <a:t>, R. D. </a:t>
            </a:r>
            <a:r>
              <a:rPr lang="de-DE" dirty="0" err="1"/>
              <a:t>Hjelm</a:t>
            </a:r>
            <a:r>
              <a:rPr lang="de-DE" dirty="0"/>
              <a:t>. (Jan. 2018). </a:t>
            </a:r>
            <a:r>
              <a:rPr lang="de-DE" i="1" dirty="0"/>
              <a:t>Mutual Information </a:t>
            </a:r>
            <a:r>
              <a:rPr lang="de-DE" i="1" dirty="0" err="1"/>
              <a:t>Neural</a:t>
            </a:r>
            <a:r>
              <a:rPr lang="de-DE" i="1" dirty="0"/>
              <a:t> </a:t>
            </a:r>
            <a:r>
              <a:rPr lang="de-DE" i="1" dirty="0" err="1"/>
              <a:t>Estimation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/1801.04062.pdf </a:t>
            </a:r>
          </a:p>
          <a:p>
            <a:pPr marL="0" indent="0">
              <a:buNone/>
            </a:pPr>
            <a:r>
              <a:rPr lang="de-DE" dirty="0"/>
              <a:t>[10] D. </a:t>
            </a:r>
            <a:r>
              <a:rPr lang="de-DE" dirty="0" err="1"/>
              <a:t>McAllester</a:t>
            </a:r>
            <a:r>
              <a:rPr lang="de-DE" dirty="0"/>
              <a:t>, K. Stratos. (Nov. 2018). </a:t>
            </a:r>
            <a:r>
              <a:rPr lang="de-DE" i="1" dirty="0"/>
              <a:t>Formal </a:t>
            </a:r>
            <a:r>
              <a:rPr lang="de-DE" i="1" dirty="0" err="1"/>
              <a:t>Limitations</a:t>
            </a:r>
            <a:r>
              <a:rPr lang="de-DE" i="1" dirty="0"/>
              <a:t> on </a:t>
            </a:r>
            <a:r>
              <a:rPr lang="de-DE" i="1" dirty="0" err="1"/>
              <a:t>the</a:t>
            </a:r>
            <a:r>
              <a:rPr lang="de-DE" i="1" dirty="0"/>
              <a:t> Measurement </a:t>
            </a:r>
            <a:r>
              <a:rPr lang="de-DE" i="1" dirty="0" err="1"/>
              <a:t>of</a:t>
            </a:r>
            <a:r>
              <a:rPr lang="de-DE" i="1" dirty="0"/>
              <a:t> Mutual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/1811.04251.pdf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47B36-04B0-5D4E-9CC5-D8830EFC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7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875986-BF1F-7341-8AFE-49B1939A18A5}"/>
              </a:ext>
            </a:extLst>
          </p:cNvPr>
          <p:cNvSpPr/>
          <p:nvPr/>
        </p:nvSpPr>
        <p:spPr>
          <a:xfrm>
            <a:off x="2211859" y="4151870"/>
            <a:ext cx="8155460" cy="25572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A66F5C-B746-3B4E-A9B3-03C4F31BD263}"/>
              </a:ext>
            </a:extLst>
          </p:cNvPr>
          <p:cNvSpPr/>
          <p:nvPr/>
        </p:nvSpPr>
        <p:spPr>
          <a:xfrm>
            <a:off x="2619631" y="4518754"/>
            <a:ext cx="5103341" cy="1823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7AD5F6-985E-7846-AB3D-34DCCA20B8BE}"/>
              </a:ext>
            </a:extLst>
          </p:cNvPr>
          <p:cNvSpPr/>
          <p:nvPr/>
        </p:nvSpPr>
        <p:spPr>
          <a:xfrm>
            <a:off x="2940908" y="4838399"/>
            <a:ext cx="2594920" cy="118418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10AA253-2AAE-184B-89D6-6F5DB5BF4708}"/>
              </a:ext>
            </a:extLst>
          </p:cNvPr>
          <p:cNvSpPr/>
          <p:nvPr/>
        </p:nvSpPr>
        <p:spPr>
          <a:xfrm>
            <a:off x="914400" y="2215978"/>
            <a:ext cx="10783330" cy="1579605"/>
          </a:xfrm>
          <a:prstGeom prst="roundRect">
            <a:avLst>
              <a:gd name="adj" fmla="val 11191"/>
            </a:avLst>
          </a:prstGeom>
          <a:solidFill>
            <a:schemeClr val="accent1"/>
          </a:solidFill>
          <a:ln>
            <a:noFill/>
          </a:ln>
          <a:effectLst>
            <a:outerShdw blurRad="360673" sx="102000" sy="102000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"XAI will create a suite of machine learning techniques that enables human users to understand, appropriately trust, and effectively manage the emerging generation of artificially intelligent partners“ [1]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DA0E8D-360B-4F48-A280-11FAD31F7511}"/>
              </a:ext>
            </a:extLst>
          </p:cNvPr>
          <p:cNvSpPr txBox="1"/>
          <p:nvPr/>
        </p:nvSpPr>
        <p:spPr>
          <a:xfrm>
            <a:off x="7764203" y="5245827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2036075-D771-6144-8E84-DD32BF362D2B}"/>
              </a:ext>
            </a:extLst>
          </p:cNvPr>
          <p:cNvSpPr txBox="1"/>
          <p:nvPr/>
        </p:nvSpPr>
        <p:spPr>
          <a:xfrm>
            <a:off x="5535828" y="5245827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04A43F-AFB1-3C42-850F-0DD154298D9D}"/>
              </a:ext>
            </a:extLst>
          </p:cNvPr>
          <p:cNvSpPr/>
          <p:nvPr/>
        </p:nvSpPr>
        <p:spPr>
          <a:xfrm rot="20449765">
            <a:off x="4173805" y="3910974"/>
            <a:ext cx="312022" cy="29596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976D17-E6C3-A540-9D89-416588C2B278}"/>
              </a:ext>
            </a:extLst>
          </p:cNvPr>
          <p:cNvSpPr txBox="1"/>
          <p:nvPr/>
        </p:nvSpPr>
        <p:spPr>
          <a:xfrm>
            <a:off x="3314399" y="524582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04A3915-25FC-0D4C-93F5-86E85DCCC43E}"/>
              </a:ext>
            </a:extLst>
          </p:cNvPr>
          <p:cNvSpPr txBox="1"/>
          <p:nvPr/>
        </p:nvSpPr>
        <p:spPr>
          <a:xfrm>
            <a:off x="3314399" y="394180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XAI</a:t>
            </a:r>
          </a:p>
        </p:txBody>
      </p:sp>
    </p:spTree>
    <p:extLst>
      <p:ext uri="{BB962C8B-B14F-4D97-AF65-F5344CB8AC3E}">
        <p14:creationId xmlns:p14="http://schemas.microsoft.com/office/powerpoint/2010/main" val="361303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5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3509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Why</a:t>
            </a:r>
            <a:r>
              <a:rPr lang="de-DE" sz="2800" b="1" dirty="0">
                <a:latin typeface="+mj-lt"/>
              </a:rPr>
              <a:t> do </a:t>
            </a:r>
            <a:r>
              <a:rPr lang="de-DE" sz="2800" b="1" dirty="0" err="1">
                <a:latin typeface="+mj-lt"/>
              </a:rPr>
              <a:t>we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need</a:t>
            </a:r>
            <a:r>
              <a:rPr lang="de-DE" sz="2800" b="1" dirty="0">
                <a:latin typeface="+mj-lt"/>
              </a:rPr>
              <a:t> XAI?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46E70D6-1A61-E847-97AA-AC443735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7474664"/>
              </p:ext>
            </p:extLst>
          </p:nvPr>
        </p:nvGraphicFramePr>
        <p:xfrm>
          <a:off x="1582352" y="2426160"/>
          <a:ext cx="9027296" cy="404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518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6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2076127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4022070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5374113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017D09F-80CD-AA47-B2FF-6C69ACE165CC}"/>
              </a:ext>
            </a:extLst>
          </p:cNvPr>
          <p:cNvSpPr/>
          <p:nvPr/>
        </p:nvSpPr>
        <p:spPr>
          <a:xfrm>
            <a:off x="4384144" y="2426160"/>
            <a:ext cx="7360181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95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7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800439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5462946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Methods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several</a:t>
            </a:r>
            <a:r>
              <a:rPr lang="de-DE" sz="1400" b="1" dirty="0"/>
              <a:t> </a:t>
            </a:r>
            <a:r>
              <a:rPr lang="de-DE" sz="1400" b="1" dirty="0" err="1"/>
              <a:t>kind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1F7498E-A5B3-B84B-A150-1C842675074B}"/>
              </a:ext>
            </a:extLst>
          </p:cNvPr>
          <p:cNvSpPr/>
          <p:nvPr/>
        </p:nvSpPr>
        <p:spPr>
          <a:xfrm>
            <a:off x="8242832" y="2426160"/>
            <a:ext cx="3501493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7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8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8534381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5" y="3849905"/>
            <a:ext cx="1583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Think </a:t>
            </a:r>
            <a:r>
              <a:rPr lang="de-DE" sz="1400" b="1" dirty="0" err="1"/>
              <a:t>about</a:t>
            </a:r>
            <a:r>
              <a:rPr lang="de-DE" sz="1400" b="1" dirty="0"/>
              <a:t> </a:t>
            </a:r>
            <a:r>
              <a:rPr lang="de-DE" sz="1400" b="1" dirty="0" err="1"/>
              <a:t>designing</a:t>
            </a:r>
            <a:r>
              <a:rPr lang="de-DE" sz="1400" b="1" dirty="0"/>
              <a:t> a </a:t>
            </a:r>
            <a:r>
              <a:rPr lang="de-DE" sz="1400" b="1" dirty="0" err="1"/>
              <a:t>car</a:t>
            </a:r>
            <a:r>
              <a:rPr lang="de-DE" sz="1400" b="1" dirty="0"/>
              <a:t>, </a:t>
            </a:r>
            <a:r>
              <a:rPr lang="de-DE" sz="1400" b="1" dirty="0" err="1"/>
              <a:t>you</a:t>
            </a:r>
            <a:r>
              <a:rPr lang="de-DE" sz="1400" b="1" dirty="0"/>
              <a:t> </a:t>
            </a:r>
            <a:r>
              <a:rPr lang="de-DE" sz="1400" b="1" dirty="0" err="1"/>
              <a:t>have</a:t>
            </a:r>
            <a:r>
              <a:rPr lang="de-DE" sz="1400" b="1" dirty="0"/>
              <a:t> a </a:t>
            </a:r>
            <a:r>
              <a:rPr lang="de-DE" sz="1400" b="1" dirty="0" err="1"/>
              <a:t>closed</a:t>
            </a:r>
            <a:r>
              <a:rPr lang="de-DE" sz="1400" b="1" dirty="0"/>
              <a:t> form </a:t>
            </a:r>
            <a:r>
              <a:rPr lang="de-DE" sz="1400" b="1" dirty="0" err="1"/>
              <a:t>solution</a:t>
            </a:r>
            <a:r>
              <a:rPr lang="de-DE" sz="1400" b="1" dirty="0"/>
              <a:t> </a:t>
            </a:r>
            <a:r>
              <a:rPr lang="de-DE" sz="1400" b="1" dirty="0" err="1"/>
              <a:t>that</a:t>
            </a:r>
            <a:r>
              <a:rPr lang="de-DE" sz="1400" b="1" dirty="0"/>
              <a:t> </a:t>
            </a:r>
            <a:r>
              <a:rPr lang="de-DE" sz="1400" b="1" dirty="0" err="1"/>
              <a:t>provides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optimal </a:t>
            </a:r>
            <a:r>
              <a:rPr lang="de-DE" sz="1400" b="1" dirty="0" err="1"/>
              <a:t>model</a:t>
            </a:r>
            <a:r>
              <a:rPr lang="de-DE" sz="1400" b="1" dirty="0"/>
              <a:t>.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305692"/>
            <a:ext cx="15835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Deals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 after </a:t>
            </a:r>
            <a:r>
              <a:rPr lang="de-DE" sz="1400" b="1" dirty="0" err="1"/>
              <a:t>training</a:t>
            </a:r>
            <a:r>
              <a:rPr lang="de-DE" sz="1400" b="1" dirty="0"/>
              <a:t> and </a:t>
            </a:r>
            <a:r>
              <a:rPr lang="de-DE" sz="1400" b="1" dirty="0" err="1"/>
              <a:t>takes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</a:t>
            </a:r>
            <a:r>
              <a:rPr lang="de-DE" sz="1400" b="1" dirty="0" err="1"/>
              <a:t>blackbox</a:t>
            </a:r>
            <a:r>
              <a:rPr lang="de-DE" sz="1400" b="1" dirty="0"/>
              <a:t>.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DB8424-EAB0-604B-9C44-5A1C0AEA74CB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15" name="Textfeld 6">
            <a:extLst>
              <a:ext uri="{FF2B5EF4-FFF2-40B4-BE49-F238E27FC236}">
                <a16:creationId xmlns:a16="http://schemas.microsoft.com/office/drawing/2014/main" id="{428A788B-0529-3C35-85C9-988B5962C527}"/>
              </a:ext>
            </a:extLst>
          </p:cNvPr>
          <p:cNvSpPr txBox="1"/>
          <p:nvPr/>
        </p:nvSpPr>
        <p:spPr>
          <a:xfrm>
            <a:off x="6659285" y="5462946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Methods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several</a:t>
            </a:r>
            <a:r>
              <a:rPr lang="de-DE" sz="1400" b="1" dirty="0"/>
              <a:t> </a:t>
            </a:r>
            <a:r>
              <a:rPr lang="de-DE" sz="1400" b="1" dirty="0" err="1"/>
              <a:t>kind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893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F969F-7DB4-E37D-06A2-14BDE1D2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en-AU" dirty="0"/>
              <a:t>General Idea of different approaches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B7F95-3A74-99B0-3EC5-3FFC99CB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9</a:t>
            </a:fld>
            <a:endParaRPr lang="en-US"/>
          </a:p>
        </p:txBody>
      </p:sp>
      <p:pic>
        <p:nvPicPr>
          <p:cNvPr id="38" name="Graphic 37" descr="Bar graph with upward trend with solid fill">
            <a:extLst>
              <a:ext uri="{FF2B5EF4-FFF2-40B4-BE49-F238E27FC236}">
                <a16:creationId xmlns:a16="http://schemas.microsoft.com/office/drawing/2014/main" id="{5E52798D-45F9-7042-E34E-B040E62A8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9133" y="4312542"/>
            <a:ext cx="914400" cy="914400"/>
          </a:xfrm>
          <a:prstGeom prst="rect">
            <a:avLst/>
          </a:prstGeom>
        </p:spPr>
      </p:pic>
      <p:pic>
        <p:nvPicPr>
          <p:cNvPr id="40" name="Graphic 39" descr="Bar chart outline">
            <a:extLst>
              <a:ext uri="{FF2B5EF4-FFF2-40B4-BE49-F238E27FC236}">
                <a16:creationId xmlns:a16="http://schemas.microsoft.com/office/drawing/2014/main" id="{BA8B5568-A37D-D712-7132-8F4DCAE87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1156" y="3279547"/>
            <a:ext cx="914400" cy="9144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DC62945C-FAA1-19B7-F7B7-5EE2DD2933EC}"/>
              </a:ext>
            </a:extLst>
          </p:cNvPr>
          <p:cNvGrpSpPr/>
          <p:nvPr/>
        </p:nvGrpSpPr>
        <p:grpSpPr>
          <a:xfrm>
            <a:off x="427220" y="2392471"/>
            <a:ext cx="5723936" cy="3617283"/>
            <a:chOff x="427220" y="2392471"/>
            <a:chExt cx="5723936" cy="36172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BD8A3D-3696-3E7C-2421-A824FD52507D}"/>
                </a:ext>
              </a:extLst>
            </p:cNvPr>
            <p:cNvSpPr/>
            <p:nvPr/>
          </p:nvSpPr>
          <p:spPr>
            <a:xfrm>
              <a:off x="427220" y="3706279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Model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6EE94-F88C-37EC-A597-1D6A3DA3C026}"/>
                </a:ext>
              </a:extLst>
            </p:cNvPr>
            <p:cNvSpPr/>
            <p:nvPr/>
          </p:nvSpPr>
          <p:spPr>
            <a:xfrm>
              <a:off x="2404951" y="5318638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Datasets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AD64A7B-7DBE-54AF-021B-C58F16CFBA6E}"/>
                </a:ext>
              </a:extLst>
            </p:cNvPr>
            <p:cNvSpPr/>
            <p:nvPr/>
          </p:nvSpPr>
          <p:spPr>
            <a:xfrm>
              <a:off x="2245463" y="3305247"/>
              <a:ext cx="1488557" cy="1488557"/>
            </a:xfrm>
            <a:prstGeom prst="ellipse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Process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CFD306-48B6-B4BC-901D-8D6830220052}"/>
                </a:ext>
              </a:extLst>
            </p:cNvPr>
            <p:cNvCxnSpPr>
              <a:cxnSpLocks/>
              <a:stCxn id="5" idx="3"/>
              <a:endCxn id="8" idx="2"/>
            </p:cNvCxnSpPr>
            <p:nvPr/>
          </p:nvCxnSpPr>
          <p:spPr>
            <a:xfrm flipV="1">
              <a:off x="1596801" y="4049526"/>
              <a:ext cx="648662" cy="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4595F4-69A0-89B3-0D69-1EB880B02014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>
              <a:off x="3734020" y="4049526"/>
              <a:ext cx="659218" cy="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CD0323-6D8A-1E00-1D79-CBD6086096DF}"/>
                </a:ext>
              </a:extLst>
            </p:cNvPr>
            <p:cNvSpPr/>
            <p:nvPr/>
          </p:nvSpPr>
          <p:spPr>
            <a:xfrm>
              <a:off x="4393238" y="3706279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Explainer 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487550E-36BD-320C-9918-61498FC2D530}"/>
                </a:ext>
              </a:extLst>
            </p:cNvPr>
            <p:cNvCxnSpPr>
              <a:cxnSpLocks/>
              <a:stCxn id="6" idx="0"/>
              <a:endCxn id="8" idx="4"/>
            </p:cNvCxnSpPr>
            <p:nvPr/>
          </p:nvCxnSpPr>
          <p:spPr>
            <a:xfrm flipV="1">
              <a:off x="2989742" y="4793804"/>
              <a:ext cx="0" cy="524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B140D9-4D3D-E6CB-9F59-B1CA547A8901}"/>
                </a:ext>
              </a:extLst>
            </p:cNvPr>
            <p:cNvSpPr/>
            <p:nvPr/>
          </p:nvSpPr>
          <p:spPr>
            <a:xfrm>
              <a:off x="4393238" y="5318638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Sample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D90498-1407-E590-FF47-FA6218628BDA}"/>
                </a:ext>
              </a:extLst>
            </p:cNvPr>
            <p:cNvCxnSpPr>
              <a:stCxn id="6" idx="3"/>
              <a:endCxn id="25" idx="1"/>
            </p:cNvCxnSpPr>
            <p:nvPr/>
          </p:nvCxnSpPr>
          <p:spPr>
            <a:xfrm>
              <a:off x="3574532" y="5664196"/>
              <a:ext cx="8187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CC786FC-3E7F-B2FE-AFB6-DA2F55A5A960}"/>
                </a:ext>
              </a:extLst>
            </p:cNvPr>
            <p:cNvCxnSpPr>
              <a:stCxn id="25" idx="0"/>
              <a:endCxn id="13" idx="2"/>
            </p:cNvCxnSpPr>
            <p:nvPr/>
          </p:nvCxnSpPr>
          <p:spPr>
            <a:xfrm flipV="1">
              <a:off x="4978029" y="4397395"/>
              <a:ext cx="0" cy="921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C7CDC8-8CB5-8E4B-493C-58C30818CE73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5562819" y="4051837"/>
              <a:ext cx="5883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feld 2">
              <a:extLst>
                <a:ext uri="{FF2B5EF4-FFF2-40B4-BE49-F238E27FC236}">
                  <a16:creationId xmlns:a16="http://schemas.microsoft.com/office/drawing/2014/main" id="{1E3C0D30-AFEE-476A-594E-46A886B21DEE}"/>
                </a:ext>
              </a:extLst>
            </p:cNvPr>
            <p:cNvSpPr txBox="1"/>
            <p:nvPr/>
          </p:nvSpPr>
          <p:spPr>
            <a:xfrm>
              <a:off x="2600728" y="2392471"/>
              <a:ext cx="1462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Post-hoc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F291EC2-28C9-C3D4-F75C-CC24DE03F8E8}"/>
              </a:ext>
            </a:extLst>
          </p:cNvPr>
          <p:cNvGrpSpPr/>
          <p:nvPr/>
        </p:nvGrpSpPr>
        <p:grpSpPr>
          <a:xfrm>
            <a:off x="7476997" y="2545060"/>
            <a:ext cx="4591985" cy="3282644"/>
            <a:chOff x="7468818" y="2595795"/>
            <a:chExt cx="4591985" cy="32826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E1FB53D-BC7B-9B38-46D5-C41E7E491A5D}"/>
                    </a:ext>
                  </a:extLst>
                </p:cNvPr>
                <p:cNvSpPr/>
                <p:nvPr/>
              </p:nvSpPr>
              <p:spPr>
                <a:xfrm>
                  <a:off x="9104030" y="3905278"/>
                  <a:ext cx="1471381" cy="805576"/>
                </a:xfrm>
                <a:prstGeom prst="rect">
                  <a:avLst/>
                </a:prstGeom>
                <a:ln>
                  <a:noFill/>
                </a:ln>
                <a:effectLst>
                  <a:outerShdw blurRad="339918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lim>
                            </m:limLow>
                          </m:fName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GB" dirty="0"/>
                </a:p>
                <a:p>
                  <a:pPr algn="ctr">
                    <a:lnSpc>
                      <a:spcPct val="150000"/>
                    </a:lnSpc>
                  </a:pPr>
                  <a:endParaRPr lang="en-DE" dirty="0"/>
                </a:p>
              </p:txBody>
            </p:sp>
          </mc:Choice>
          <mc:Fallback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E1FB53D-BC7B-9B38-46D5-C41E7E491A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4030" y="3905278"/>
                  <a:ext cx="1471381" cy="8055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>
                  <a:outerShdw blurRad="339918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0E9ED5A-7A0C-0F8A-096E-549B8892CF2A}"/>
                </a:ext>
              </a:extLst>
            </p:cNvPr>
            <p:cNvCxnSpPr>
              <a:cxnSpLocks/>
              <a:stCxn id="48" idx="0"/>
              <a:endCxn id="44" idx="2"/>
            </p:cNvCxnSpPr>
            <p:nvPr/>
          </p:nvCxnSpPr>
          <p:spPr>
            <a:xfrm flipV="1">
              <a:off x="9839720" y="4710854"/>
              <a:ext cx="1" cy="65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C5D10AE-C265-8B48-C2C3-A9E6F8A50988}"/>
                </a:ext>
              </a:extLst>
            </p:cNvPr>
            <p:cNvSpPr/>
            <p:nvPr/>
          </p:nvSpPr>
          <p:spPr>
            <a:xfrm>
              <a:off x="9225367" y="5369373"/>
              <a:ext cx="1228705" cy="509066"/>
            </a:xfrm>
            <a:prstGeom prst="rect">
              <a:avLst/>
            </a:prstGeom>
            <a:ln>
              <a:noFill/>
            </a:ln>
            <a:effectLst>
              <a:outerShdw blurRad="339918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Variables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57B141-88C6-D5FC-35D8-82726242BE18}"/>
                </a:ext>
              </a:extLst>
            </p:cNvPr>
            <p:cNvSpPr/>
            <p:nvPr/>
          </p:nvSpPr>
          <p:spPr>
            <a:xfrm>
              <a:off x="7468818" y="4049525"/>
              <a:ext cx="1228705" cy="509066"/>
            </a:xfrm>
            <a:prstGeom prst="rect">
              <a:avLst/>
            </a:prstGeom>
            <a:ln>
              <a:noFill/>
            </a:ln>
            <a:effectLst>
              <a:outerShdw blurRad="339918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Contraints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8E10AB1-4DB6-F2F2-8E25-81BC08262388}"/>
                </a:ext>
              </a:extLst>
            </p:cNvPr>
            <p:cNvCxnSpPr>
              <a:cxnSpLocks/>
              <a:stCxn id="49" idx="3"/>
              <a:endCxn id="44" idx="1"/>
            </p:cNvCxnSpPr>
            <p:nvPr/>
          </p:nvCxnSpPr>
          <p:spPr>
            <a:xfrm>
              <a:off x="8697523" y="4304058"/>
              <a:ext cx="406507" cy="4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BFA1888-3855-651A-2498-3FF3DB7D4495}"/>
                </a:ext>
              </a:extLst>
            </p:cNvPr>
            <p:cNvSpPr/>
            <p:nvPr/>
          </p:nvSpPr>
          <p:spPr>
            <a:xfrm>
              <a:off x="10832098" y="4049525"/>
              <a:ext cx="1228705" cy="509066"/>
            </a:xfrm>
            <a:prstGeom prst="rect">
              <a:avLst/>
            </a:prstGeom>
            <a:ln>
              <a:noFill/>
            </a:ln>
            <a:effectLst>
              <a:outerShdw blurRad="339918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Model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30CB299-1FFE-4E47-1C50-AB68E6AD0A4E}"/>
                </a:ext>
              </a:extLst>
            </p:cNvPr>
            <p:cNvCxnSpPr>
              <a:cxnSpLocks/>
              <a:stCxn id="44" idx="3"/>
              <a:endCxn id="56" idx="1"/>
            </p:cNvCxnSpPr>
            <p:nvPr/>
          </p:nvCxnSpPr>
          <p:spPr>
            <a:xfrm flipV="1">
              <a:off x="10575411" y="4304058"/>
              <a:ext cx="256687" cy="4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feld 2">
              <a:extLst>
                <a:ext uri="{FF2B5EF4-FFF2-40B4-BE49-F238E27FC236}">
                  <a16:creationId xmlns:a16="http://schemas.microsoft.com/office/drawing/2014/main" id="{CAA9DF79-13D2-A01E-2D48-79826A80527B}"/>
                </a:ext>
              </a:extLst>
            </p:cNvPr>
            <p:cNvSpPr txBox="1"/>
            <p:nvPr/>
          </p:nvSpPr>
          <p:spPr>
            <a:xfrm>
              <a:off x="8830055" y="2595795"/>
              <a:ext cx="19139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Algorithmic</a:t>
              </a:r>
              <a:endParaRPr lang="de-DE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9E59DFC-859C-2843-A101-95045C986C54}"/>
              </a:ext>
            </a:extLst>
          </p:cNvPr>
          <p:cNvCxnSpPr>
            <a:cxnSpLocks/>
          </p:cNvCxnSpPr>
          <p:nvPr/>
        </p:nvCxnSpPr>
        <p:spPr>
          <a:xfrm>
            <a:off x="7271276" y="2392471"/>
            <a:ext cx="0" cy="43732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15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8E8E2"/>
      </a:lt2>
      <a:accent1>
        <a:srgbClr val="8A89D3"/>
      </a:accent1>
      <a:accent2>
        <a:srgbClr val="6F94CA"/>
      </a:accent2>
      <a:accent3>
        <a:srgbClr val="65AFBE"/>
      </a:accent3>
      <a:accent4>
        <a:srgbClr val="62B39F"/>
      </a:accent4>
      <a:accent5>
        <a:srgbClr val="6FB286"/>
      </a:accent5>
      <a:accent6>
        <a:srgbClr val="6AB664"/>
      </a:accent6>
      <a:hlink>
        <a:srgbClr val="858551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2446</Words>
  <Application>Microsoft Macintosh PowerPoint</Application>
  <PresentationFormat>Breitbild</PresentationFormat>
  <Paragraphs>436</Paragraphs>
  <Slides>35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Grandview Display</vt:lpstr>
      <vt:lpstr>DashVTI</vt:lpstr>
      <vt:lpstr>XAI-Workshop</vt:lpstr>
      <vt:lpstr>Plan for today</vt:lpstr>
      <vt:lpstr>PowerPoint-Präsentation</vt:lpstr>
      <vt:lpstr>1. Introduction to XAI</vt:lpstr>
      <vt:lpstr>1. Introduction to XAI</vt:lpstr>
      <vt:lpstr>1. Introduction to XAI</vt:lpstr>
      <vt:lpstr>1. Introduction to XAI</vt:lpstr>
      <vt:lpstr>1. Introduction to XAI</vt:lpstr>
      <vt:lpstr>1. General Idea of different approaches</vt:lpstr>
      <vt:lpstr>PowerPoint-Präsentation</vt:lpstr>
      <vt:lpstr>Datasets</vt:lpstr>
      <vt:lpstr>Models</vt:lpstr>
      <vt:lpstr>2.1 Permutation Importance</vt:lpstr>
      <vt:lpstr>2.1 Permutation Importance</vt:lpstr>
      <vt:lpstr>2.2 Activation Maps</vt:lpstr>
      <vt:lpstr>2.2 Class Activation Map (CAM)</vt:lpstr>
      <vt:lpstr>2.5 LIME Local Interpretable Model-Agnostic Explanations </vt:lpstr>
      <vt:lpstr>2.5 LIME Local Interpretable Model-Agnostic Explanations </vt:lpstr>
      <vt:lpstr>2.5 LIME</vt:lpstr>
      <vt:lpstr>2.5 LIME</vt:lpstr>
      <vt:lpstr>2.5 LIME Local Interpretable Model-Agnostic Explanations </vt:lpstr>
      <vt:lpstr>2.5 LIME with Images</vt:lpstr>
      <vt:lpstr>2.6 SHAP</vt:lpstr>
      <vt:lpstr>2.6.1 How Shapely values are  calculated? </vt:lpstr>
      <vt:lpstr>2.7 Global Surrogate</vt:lpstr>
      <vt:lpstr>2.8 Information Bottleneck Theory</vt:lpstr>
      <vt:lpstr>2.8 Information Bottleneck Theory</vt:lpstr>
      <vt:lpstr>2.8 Information Bottleneck Theory</vt:lpstr>
      <vt:lpstr>2.8 Information Bottleneck Theory</vt:lpstr>
      <vt:lpstr>PowerPoint-Präsentation</vt:lpstr>
      <vt:lpstr>3 Current XAI  research</vt:lpstr>
      <vt:lpstr>3 Current XAI research</vt:lpstr>
      <vt:lpstr>3 Current XAI research</vt:lpstr>
      <vt:lpstr>3 Current XAI research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XAI-Workshop</dc:title>
  <dc:creator>TU-Pseudonym 4764421507278889</dc:creator>
  <cp:lastModifiedBy>TU-Pseudonym 4764421507278889</cp:lastModifiedBy>
  <cp:revision>66</cp:revision>
  <dcterms:created xsi:type="dcterms:W3CDTF">2022-05-27T07:19:57Z</dcterms:created>
  <dcterms:modified xsi:type="dcterms:W3CDTF">2022-06-23T18:02:51Z</dcterms:modified>
</cp:coreProperties>
</file>